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96" r:id="rId1"/>
  </p:sldMasterIdLst>
  <p:notesMasterIdLst>
    <p:notesMasterId r:id="rId2"/>
  </p:notesMasterIdLst>
  <p:sldIdLst>
    <p:sldId id="256" r:id="rId3"/>
    <p:sldId id="304" r:id="rId4"/>
    <p:sldId id="257" r:id="rId5"/>
    <p:sldId id="306" r:id="rId6"/>
    <p:sldId id="310" r:id="rId7"/>
    <p:sldId id="334" r:id="rId8"/>
    <p:sldId id="335" r:id="rId9"/>
    <p:sldId id="391" r:id="rId10"/>
    <p:sldId id="258" r:id="rId11"/>
    <p:sldId id="338" r:id="rId12"/>
    <p:sldId id="260" r:id="rId13"/>
    <p:sldId id="341" r:id="rId14"/>
    <p:sldId id="313" r:id="rId15"/>
    <p:sldId id="344" r:id="rId16"/>
    <p:sldId id="339" r:id="rId17"/>
    <p:sldId id="345" r:id="rId18"/>
    <p:sldId id="340" r:id="rId19"/>
    <p:sldId id="346" r:id="rId20"/>
    <p:sldId id="347" r:id="rId21"/>
    <p:sldId id="350" r:id="rId22"/>
    <p:sldId id="351" r:id="rId23"/>
    <p:sldId id="343" r:id="rId24"/>
    <p:sldId id="349" r:id="rId25"/>
    <p:sldId id="352" r:id="rId26"/>
    <p:sldId id="314" r:id="rId27"/>
    <p:sldId id="311" r:id="rId28"/>
    <p:sldId id="312" r:id="rId29"/>
    <p:sldId id="315" r:id="rId30"/>
    <p:sldId id="389" r:id="rId31"/>
    <p:sldId id="373" r:id="rId32"/>
    <p:sldId id="356" r:id="rId33"/>
    <p:sldId id="357" r:id="rId34"/>
    <p:sldId id="358" r:id="rId35"/>
    <p:sldId id="359" r:id="rId36"/>
    <p:sldId id="360" r:id="rId37"/>
    <p:sldId id="390" r:id="rId38"/>
    <p:sldId id="362" r:id="rId39"/>
    <p:sldId id="363" r:id="rId40"/>
    <p:sldId id="364" r:id="rId41"/>
    <p:sldId id="368" r:id="rId42"/>
    <p:sldId id="371" r:id="rId43"/>
    <p:sldId id="376" r:id="rId44"/>
    <p:sldId id="377" r:id="rId45"/>
    <p:sldId id="379" r:id="rId46"/>
    <p:sldId id="380" r:id="rId47"/>
    <p:sldId id="381" r:id="rId48"/>
    <p:sldId id="384" r:id="rId49"/>
    <p:sldId id="386" r:id="rId50"/>
    <p:sldId id="354" r:id="rId51"/>
  </p:sldIdLst>
  <p:sldSz cx="9144000" cy="6858000" type="screen4x3"/>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C70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86" y="-228"/>
      </p:cViewPr>
      <p:guideLst>
        <p:guide orient="horz" pos="2160"/>
        <p:guide pos="288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tags" Target="tags/tag1.xml" /><Relationship Id="rId53" Type="http://schemas.openxmlformats.org/officeDocument/2006/relationships/presProps" Target="presProps.xml" /><Relationship Id="rId54" Type="http://schemas.openxmlformats.org/officeDocument/2006/relationships/viewProps" Target="viewProps.xml" /><Relationship Id="rId55" Type="http://schemas.openxmlformats.org/officeDocument/2006/relationships/theme" Target="theme/theme1.xml" /><Relationship Id="rId56" Type="http://schemas.openxmlformats.org/officeDocument/2006/relationships/tableStyles" Target="tableStyles.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jpeg"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141D45-E9C3-4B62-8280-86087363DB69}" type="datetimeFigureOut">
              <a:rPr lang="en-US" smtClean="0"/>
              <a:t>10/30/2024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49192D-EC4E-4B15-845E-DEA2204F9488}" type="slidenum">
              <a:rPr lang="en-US" smtClean="0"/>
              <a:t>‹#›</a:t>
            </a:fld>
            <a:endParaRPr lang="en-US"/>
          </a:p>
        </p:txBody>
      </p:sp>
    </p:spTree>
    <p:extLst>
      <p:ext uri="{BB962C8B-B14F-4D97-AF65-F5344CB8AC3E}">
        <p14:creationId xmlns:p14="http://schemas.microsoft.com/office/powerpoint/2010/main" val="3097875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9192D-EC4E-4B15-845E-DEA2204F9488}" type="slidenum">
              <a:rPr lang="en-US" smtClean="0"/>
              <a:t>5</a:t>
            </a:fld>
            <a:endParaRPr lang="en-US"/>
          </a:p>
        </p:txBody>
      </p:sp>
    </p:spTree>
    <p:extLst>
      <p:ext uri="{BB962C8B-B14F-4D97-AF65-F5344CB8AC3E}">
        <p14:creationId xmlns:p14="http://schemas.microsoft.com/office/powerpoint/2010/main" val="221439872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832232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41496503"/>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3">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623630861"/>
      </p:ext>
    </p:extLst>
  </p:cSld>
  <p:clrMap bg1="lt1" tx1="dk1" bg2="lt2" tx2="dk2" accent1="accent1" accent2="accent2" accent3="accent3" accent4="accent4" accent5="accent5" accent6="accent6" hlink="hlink" folHlink="folHlink"/>
  <p:sldLayoutIdLst>
    <p:sldLayoutId id="2147483697" r:id="rId1"/>
    <p:sldLayoutId id="2147483698" r:id="rId2"/>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oleObject" Target="../embeddings/oleObject1.bin" TargetMode="Internal" /><Relationship Id="rId3" Type="http://schemas.openxmlformats.org/officeDocument/2006/relationships/image" Target="../media/image1.jpeg" /><Relationship Id="rId4" Type="http://schemas.openxmlformats.org/officeDocument/2006/relationships/image" Target="../media/image2.jpeg" /><Relationship Id="rId5" Type="http://schemas.openxmlformats.org/officeDocument/2006/relationships/image" Target="../media/image3.jpeg" /><Relationship Id="rId6" Type="http://schemas.openxmlformats.org/officeDocument/2006/relationships/image" Target="../media/image4.jpeg" /><Relationship Id="rId7" Type="http://schemas.openxmlformats.org/officeDocument/2006/relationships/image" Target="../media/image5.jpeg" /><Relationship Id="rId8" Type="http://schemas.openxmlformats.org/officeDocument/2006/relationships/image" Target="../media/image6.jpeg" /><Relationship Id="rId9" Type="http://schemas.openxmlformats.org/officeDocument/2006/relationships/vmlDrawing" Target="../drawings/vmlDrawing1.v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8.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0.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1.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2.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jpeg" /><Relationship Id="rId3" Type="http://schemas.openxmlformats.org/officeDocument/2006/relationships/image" Target="../media/image24.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5.jpeg" /><Relationship Id="rId3" Type="http://schemas.openxmlformats.org/officeDocument/2006/relationships/image" Target="../media/image26.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7.jpeg" /><Relationship Id="rId3" Type="http://schemas.openxmlformats.org/officeDocument/2006/relationships/image" Target="../media/image28.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9.jpeg" /><Relationship Id="rId3" Type="http://schemas.openxmlformats.org/officeDocument/2006/relationships/image" Target="../media/image30.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1.jpeg" /><Relationship Id="rId3" Type="http://schemas.openxmlformats.org/officeDocument/2006/relationships/image" Target="../media/image32.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3.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4.jpeg" /><Relationship Id="rId3" Type="http://schemas.openxmlformats.org/officeDocument/2006/relationships/image" Target="../media/image35.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6.jpeg" /><Relationship Id="rId3" Type="http://schemas.openxmlformats.org/officeDocument/2006/relationships/image" Target="../media/image37.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8.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8.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4343400" y="685800"/>
            <a:ext cx="4800600" cy="1828800"/>
          </a:xfrm>
        </p:spPr>
        <p:txBody>
          <a:bodyPr>
            <a:normAutofit/>
          </a:bodyPr>
          <a:lstStyle/>
          <a:p>
            <a:br>
              <a:rPr lang="en-US">
                <a:latin typeface="Aldhabi" pitchFamily="2" charset="-78"/>
                <a:cs typeface="Aldhabi" pitchFamily="2" charset="-78"/>
              </a:rPr>
            </a:br>
            <a:endParaRPr lang="en-US"/>
          </a:p>
        </p:txBody>
      </p:sp>
      <p:sp>
        <p:nvSpPr>
          <p:cNvPr id="3" name="Subtitle 2"/>
          <p:cNvSpPr>
            <a:spLocks noGrp="1"/>
          </p:cNvSpPr>
          <p:nvPr>
            <p:ph type="subTitle" idx="1"/>
          </p:nvPr>
        </p:nvSpPr>
        <p:spPr>
          <a:xfrm>
            <a:off x="4800600" y="1524000"/>
            <a:ext cx="4114800" cy="1219200"/>
          </a:xfrm>
        </p:spPr>
        <p:txBody>
          <a:bodyPr>
            <a:normAutofit/>
          </a:bodyPr>
          <a:lstStyle/>
          <a:p>
            <a:pPr algn="ctr"/>
            <a:r>
              <a:rPr lang="ar-EG" sz="2800" b="1" smtClean="0">
                <a:solidFill>
                  <a:schemeClr val="tx1">
                    <a:lumMod val="95000"/>
                    <a:lumOff val="5000"/>
                  </a:schemeClr>
                </a:solidFill>
                <a:latin typeface="+mj-lt"/>
                <a:cs typeface="Akhbar MT" pitchFamily="2" charset="-78"/>
              </a:rPr>
              <a:t>البصمه الكربونيه</a:t>
            </a:r>
            <a:endParaRPr lang="en-US" sz="2800" b="1" smtClean="0">
              <a:solidFill>
                <a:schemeClr val="tx1">
                  <a:lumMod val="95000"/>
                  <a:lumOff val="5000"/>
                </a:schemeClr>
              </a:solidFill>
              <a:latin typeface="+mj-lt"/>
              <a:cs typeface="Akhbar MT" pitchFamily="2" charset="-78"/>
            </a:endParaRPr>
          </a:p>
          <a:p>
            <a:pPr algn="ctr"/>
            <a:r>
              <a:rPr lang="en-US" sz="2800" b="1" smtClean="0">
                <a:solidFill>
                  <a:schemeClr val="tx1">
                    <a:lumMod val="95000"/>
                    <a:lumOff val="5000"/>
                  </a:schemeClr>
                </a:solidFill>
                <a:latin typeface="+mj-lt"/>
                <a:cs typeface="Akhbar MT" pitchFamily="2" charset="-78"/>
              </a:rPr>
              <a:t>Carbon footprint</a:t>
            </a:r>
            <a:r>
              <a:rPr lang="ar-EG" sz="2800" b="1" smtClean="0">
                <a:solidFill>
                  <a:schemeClr val="tx1">
                    <a:lumMod val="95000"/>
                    <a:lumOff val="5000"/>
                  </a:schemeClr>
                </a:solidFill>
                <a:latin typeface="+mj-lt"/>
                <a:cs typeface="Akhbar MT" pitchFamily="2" charset="-78"/>
              </a:rPr>
              <a:t> </a:t>
            </a:r>
            <a:endParaRPr lang="en-US" sz="2800">
              <a:solidFill>
                <a:schemeClr val="tx1">
                  <a:lumMod val="95000"/>
                  <a:lumOff val="5000"/>
                </a:schemeClr>
              </a:solidFill>
              <a:latin typeface="+mj-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843572756"/>
              </p:ext>
            </p:extLst>
          </p:nvPr>
        </p:nvGraphicFramePr>
        <p:xfrm>
          <a:off x="0" y="1772"/>
          <a:ext cx="4463222" cy="6858000"/>
        </p:xfrm>
        <a:graphic>
          <a:graphicData uri="http://schemas.openxmlformats.org/presentationml/2006/ole">
            <mc:AlternateContent xmlns:mc="http://schemas.openxmlformats.org/markup-compatibility/2006">
              <mc:Choice xmlns:v="urn:schemas-microsoft-com:vml" Requires="v">
                <p:oleObj spid="_x0000_s1038" name="Bitmap Image" r:id="rId2" imgW="4463222" imgH="6858000" progId="PBrush">
                  <p:embed/>
                </p:oleObj>
              </mc:Choice>
              <mc:Fallback>
                <p:oleObj name="Bitmap Image" r:id="rId2" imgW="4463222" imgH="6858000" progId="PBrush">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0" y="1772"/>
                        <a:ext cx="4463222" cy="6858000"/>
                      </a:xfrm>
                      <a:prstGeom prst="rect">
                        <a:avLst/>
                      </a:prstGeom>
                      <a:noFill/>
                      <a:ln>
                        <a:noFill/>
                      </a:ln>
                    </p:spPr>
                  </p:pic>
                </p:oleObj>
              </mc:Fallback>
            </mc:AlternateContent>
          </a:graphicData>
        </a:graphic>
      </p:graphicFrame>
      <p:pic>
        <p:nvPicPr>
          <p:cNvPr id="7" name="Picture 2" descr="C:\Users\HP\Desktop\WhatsApp Image 2023-06-17 at 11.01.45 AM.jpe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53100" y="2743200"/>
            <a:ext cx="2209800" cy="2390745"/>
          </a:xfrm>
          <a:prstGeom prst="rect">
            <a:avLst/>
          </a:prstGeom>
          <a:noFill/>
          <a:ln>
            <a:solidFill>
              <a:schemeClr val="accent1"/>
            </a:solidFill>
          </a:ln>
          <a:effectLst>
            <a:innerShdw blurRad="190500" dir="2820000">
              <a:prstClr val="black">
                <a:alpha val="86000"/>
              </a:prstClr>
            </a:inn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4572000" y="5514945"/>
            <a:ext cx="4572000" cy="400110"/>
          </a:xfrm>
          <a:prstGeom prst="rect">
            <a:avLst/>
          </a:prstGeom>
        </p:spPr>
        <p:txBody>
          <a:bodyPr>
            <a:spAutoFit/>
          </a:bodyPr>
          <a:lstStyle/>
          <a:p>
            <a:pPr algn="ctr"/>
            <a:r>
              <a:rPr lang="en-US" sz="2000" b="1">
                <a:solidFill>
                  <a:schemeClr val="tx1">
                    <a:lumMod val="95000"/>
                    <a:lumOff val="5000"/>
                  </a:schemeClr>
                </a:solidFill>
                <a:latin typeface="+mj-lt"/>
              </a:rPr>
              <a:t>Dr .Shaimaa Mohamed </a:t>
            </a:r>
            <a:r>
              <a:rPr lang="en-US" sz="2000" b="1" smtClean="0">
                <a:solidFill>
                  <a:schemeClr val="tx1">
                    <a:lumMod val="95000"/>
                    <a:lumOff val="5000"/>
                  </a:schemeClr>
                </a:solidFill>
                <a:latin typeface="+mj-lt"/>
              </a:rPr>
              <a:t>Mustafa</a:t>
            </a:r>
            <a:endParaRPr lang="en-US" sz="2000" b="1">
              <a:solidFill>
                <a:schemeClr val="tx1">
                  <a:lumMod val="95000"/>
                  <a:lumOff val="5000"/>
                </a:schemeClr>
              </a:solidFill>
              <a:latin typeface="+mj-lt"/>
            </a:endParaRPr>
          </a:p>
        </p:txBody>
      </p:sp>
      <p:sp>
        <p:nvSpPr>
          <p:cNvPr id="9" name="Rectangle 8"/>
          <p:cNvSpPr/>
          <p:nvPr/>
        </p:nvSpPr>
        <p:spPr>
          <a:xfrm>
            <a:off x="4463222" y="5715000"/>
            <a:ext cx="4572000" cy="738664"/>
          </a:xfrm>
          <a:prstGeom prst="rect">
            <a:avLst/>
          </a:prstGeom>
        </p:spPr>
        <p:txBody>
          <a:bodyPr>
            <a:spAutoFit/>
          </a:bodyPr>
          <a:lstStyle/>
          <a:p>
            <a:pPr algn="ctr"/>
            <a:endParaRPr lang="en-US" b="1">
              <a:solidFill>
                <a:schemeClr val="tx1">
                  <a:lumMod val="95000"/>
                  <a:lumOff val="5000"/>
                </a:schemeClr>
              </a:solidFill>
              <a:latin typeface="+mj-lt"/>
            </a:endParaRPr>
          </a:p>
          <a:p>
            <a:pPr algn="ctr"/>
            <a:r>
              <a:rPr lang="en-US" sz="2400" b="1" smtClean="0">
                <a:solidFill>
                  <a:schemeClr val="tx1">
                    <a:lumMod val="95000"/>
                    <a:lumOff val="5000"/>
                  </a:schemeClr>
                </a:solidFill>
                <a:latin typeface="+mj-lt"/>
                <a:cs typeface="Andalus" pitchFamily="18" charset="-78"/>
              </a:rPr>
              <a:t>Carbon,  Carbon foot print</a:t>
            </a:r>
            <a:endParaRPr lang="en-US" sz="2400" b="1">
              <a:solidFill>
                <a:schemeClr val="tx1">
                  <a:lumMod val="95000"/>
                  <a:lumOff val="5000"/>
                </a:schemeClr>
              </a:solidFill>
              <a:latin typeface="+mj-lt"/>
              <a:cs typeface="Andalus" pitchFamily="18" charset="-78"/>
            </a:endParaRPr>
          </a:p>
        </p:txBody>
      </p:sp>
      <p:pic>
        <p:nvPicPr>
          <p:cNvPr id="1497" name="Picture 473" descr="C:\Users\HP\Desktop\جامعه سوهاج.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25006" y="0"/>
            <a:ext cx="1179813" cy="1197935"/>
          </a:xfrm>
          <a:prstGeom prst="rect">
            <a:avLst/>
          </a:prstGeom>
          <a:noFill/>
          <a:extLst>
            <a:ext uri="{909E8E84-426E-40DD-AFC4-6F175D3DCCD1}">
              <a14:hiddenFill xmlns:a14="http://schemas.microsoft.com/office/drawing/2010/main">
                <a:solidFill>
                  <a:srgbClr val="FFFFFF"/>
                </a:solidFill>
              </a14:hiddenFill>
            </a:ext>
          </a:extLst>
        </p:spPr>
      </p:pic>
      <p:pic>
        <p:nvPicPr>
          <p:cNvPr id="1499" name="Picture 475" descr="C:\Users\HP\Desktop\امم متحده.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463222" y="-2806"/>
            <a:ext cx="1221027" cy="1200741"/>
          </a:xfrm>
          <a:prstGeom prst="rect">
            <a:avLst/>
          </a:prstGeom>
          <a:noFill/>
          <a:extLst>
            <a:ext uri="{909E8E84-426E-40DD-AFC4-6F175D3DCCD1}">
              <a14:hiddenFill xmlns:a14="http://schemas.microsoft.com/office/drawing/2010/main">
                <a:solidFill>
                  <a:srgbClr val="FFFFFF"/>
                </a:solidFill>
              </a14:hiddenFill>
            </a:ext>
          </a:extLst>
        </p:spPr>
      </p:pic>
      <p:pic>
        <p:nvPicPr>
          <p:cNvPr id="1500" name="Picture 476" descr="C:\Users\HP\Desktop\intergovernental.pn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588473" y="0"/>
            <a:ext cx="1269527" cy="1197935"/>
          </a:xfrm>
          <a:prstGeom prst="rect">
            <a:avLst/>
          </a:prstGeom>
          <a:noFill/>
          <a:extLst>
            <a:ext uri="{909E8E84-426E-40DD-AFC4-6F175D3DCCD1}">
              <a14:hiddenFill xmlns:a14="http://schemas.microsoft.com/office/drawing/2010/main">
                <a:solidFill>
                  <a:srgbClr val="FFFFFF"/>
                </a:solidFill>
              </a14:hiddenFill>
            </a:ext>
          </a:extLst>
        </p:spPr>
      </p:pic>
      <p:pic>
        <p:nvPicPr>
          <p:cNvPr id="1655" name="Picture 631" descr="C:\Users\HP\Desktop\images (1).jpeg"/>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857999" y="-2806"/>
            <a:ext cx="1067007" cy="1200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4637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ar-EG" smtClean="0"/>
              <a:t>  </a:t>
            </a:r>
            <a:endParaRPr lang="en-US" sz="2000">
              <a:latin typeface="+mn-lt"/>
              <a:ea typeface="+mn-ea"/>
              <a:cs typeface="+mn-cs"/>
            </a:endParaRPr>
          </a:p>
        </p:txBody>
      </p:sp>
      <p:sp>
        <p:nvSpPr>
          <p:cNvPr id="2" name="Content Placeholder 1"/>
          <p:cNvSpPr>
            <a:spLocks noGrp="1"/>
          </p:cNvSpPr>
          <p:nvPr>
            <p:ph idx="1"/>
          </p:nvPr>
        </p:nvSpPr>
        <p:spPr>
          <a:xfrm>
            <a:off x="381000" y="304800"/>
            <a:ext cx="8534400" cy="3048000"/>
          </a:xfrm>
        </p:spPr>
        <p:txBody>
          <a:bodyPr>
            <a:normAutofit fontScale="77500" lnSpcReduction="20000"/>
          </a:bodyPr>
          <a:lstStyle/>
          <a:p>
            <a:pPr marL="68580" indent="0" algn="r" rtl="1">
              <a:lnSpc>
                <a:spcPct val="200000"/>
              </a:lnSpc>
              <a:buNone/>
            </a:pPr>
            <a:r>
              <a:rPr lang="ar-EG" sz="2600" u="sng">
                <a:solidFill>
                  <a:srgbClr val="C00000"/>
                </a:solidFill>
              </a:rPr>
              <a:t>شهادات التخفيضات في الانبعاثات </a:t>
            </a:r>
            <a:r>
              <a:rPr lang="en-US" sz="2600" u="sng">
                <a:solidFill>
                  <a:srgbClr val="C00000"/>
                </a:solidFill>
              </a:rPr>
              <a:t>Certified Emission Reductions (CER s)</a:t>
            </a:r>
            <a:r>
              <a:rPr lang="ar-EG" sz="2600" u="sng">
                <a:solidFill>
                  <a:srgbClr val="C00000"/>
                </a:solidFill>
              </a:rPr>
              <a:t>  .</a:t>
            </a:r>
          </a:p>
          <a:p>
            <a:pPr marL="68580" indent="0" algn="just" rtl="1">
              <a:lnSpc>
                <a:spcPct val="220000"/>
              </a:lnSpc>
              <a:buNone/>
            </a:pPr>
            <a:r>
              <a:rPr lang="ar-EG" sz="2400" smtClean="0"/>
              <a:t>ﻫﻰ ﺃﺩﻭﺍﺕ </a:t>
            </a:r>
            <a:r>
              <a:rPr lang="ar-EG" sz="2400"/>
              <a:t>ﻤﺎﻟﻴﺔ ﻗﺎﺒﻠﺔ ﻟﻠﺘـﺩﺍﻭل ﺘﻤﺜـل وﺤﺩﺍﺕ ﺨﻔﺽ ﺍﻨﺒﻌﺎﺜﺎﺕ </a:t>
            </a:r>
            <a:r>
              <a:rPr lang="ar-EG" sz="2400" smtClean="0"/>
              <a:t>ﻏﺎﺯﺍﺕ ﺍﻻﺤﺘﺒـﺎﺱ </a:t>
            </a:r>
            <a:r>
              <a:rPr lang="ar-EG" sz="2400"/>
              <a:t>ﺍﻟﺤـﺭﺍﺭﻯ</a:t>
            </a:r>
            <a:r>
              <a:rPr lang="ar-EG" sz="2400" smtClean="0"/>
              <a:t>، ﻭﺘﻤﺜـل ﻜـل"ﻭﺤـﺩﺓ"ﹰـ طﻨﺎ – </a:t>
            </a:r>
            <a:r>
              <a:rPr lang="ar-EG" sz="2400"/>
              <a:t>ﻤﻥ ﺍﻨﺒﻌﺎﺜﺎﺕ ﻏﺎﺯ </a:t>
            </a:r>
            <a:r>
              <a:rPr lang="ar-EG" sz="2400" smtClean="0"/>
              <a:t>ﺜﺎﻨﻰ ﺃﻜﺴﻴﺩ </a:t>
            </a:r>
            <a:r>
              <a:rPr lang="ar-EG" sz="2400"/>
              <a:t>ﺍﻟﻜﺭﺒﻭﻥ </a:t>
            </a:r>
            <a:r>
              <a:rPr lang="ar-EG" sz="2400" smtClean="0"/>
              <a:t>ﺍﻟﻤﻜﺎﻓﺊ ، ﻭﺘـﺼﺩﺭ </a:t>
            </a:r>
            <a:r>
              <a:rPr lang="ar-EG" sz="2400"/>
              <a:t>ﻟـﺼﺎﻟﺢ ﻤﻁـﻭﺭﻤـﺸﺭﻭﻉ  </a:t>
            </a:r>
            <a:r>
              <a:rPr lang="ar-EG" sz="2400" smtClean="0"/>
              <a:t>اﻟﺨﻔﺽ </a:t>
            </a:r>
            <a:r>
              <a:rPr lang="ar-EG" sz="2400"/>
              <a:t>ﻭﺫﻟﻙ ﺒﻌﺩ ﺍﻻﻨﺘﻬﺎﺀ ﻤﻥ ﺃﻋﻤﺎل ﺍﻟﺘﺤﻘﻕ </a:t>
            </a:r>
            <a:r>
              <a:rPr lang="ar-EG" sz="2400" smtClean="0"/>
              <a:t>ﻭﺍﻟﻤﺼﺎﺩﻗﺔﹰ ﻭﻓﻘﺎ ﻟﻤﻌﺎﻴﻴﺭ </a:t>
            </a:r>
            <a:r>
              <a:rPr lang="ar-EG" sz="2400"/>
              <a:t>ﻭﻤﻨﻬﺠﻴﺎﺕ </a:t>
            </a:r>
            <a:r>
              <a:rPr lang="ar-EG" sz="2400" smtClean="0"/>
              <a:t>ﺨﻔﺽ ﺍﻻﻨﺒﻌﺎﺜﺎﺕ ﺍﻟﻜﺭﺒﻭﻨﻴﺔ </a:t>
            </a:r>
            <a:r>
              <a:rPr lang="ar-EG" sz="2400"/>
              <a:t>ﺍﻟﻤﻌﺘﺭﻑ ﺒﻬﺎ </a:t>
            </a:r>
            <a:r>
              <a:rPr lang="ar-EG" sz="2400" smtClean="0"/>
              <a:t>ﺩﻭﻟﻴا .</a:t>
            </a:r>
            <a:endParaRPr lang="en-US"/>
          </a:p>
        </p:txBody>
      </p:sp>
      <p:sp>
        <p:nvSpPr>
          <p:cNvPr id="4" name="Rectangle 3"/>
          <p:cNvSpPr/>
          <p:nvPr/>
        </p:nvSpPr>
        <p:spPr>
          <a:xfrm>
            <a:off x="152400" y="3276600"/>
            <a:ext cx="8839200" cy="2062103"/>
          </a:xfrm>
          <a:prstGeom prst="rect">
            <a:avLst/>
          </a:prstGeom>
        </p:spPr>
        <p:txBody>
          <a:bodyPr wrap="square">
            <a:spAutoFit/>
          </a:bodyPr>
          <a:lstStyle/>
          <a:p>
            <a:pPr algn="just" rtl="1">
              <a:lnSpc>
                <a:spcPct val="200000"/>
              </a:lnSpc>
            </a:pPr>
            <a:r>
              <a:rPr lang="ar-EG" sz="2000" u="sng">
                <a:solidFill>
                  <a:srgbClr val="C00000"/>
                </a:solidFill>
              </a:rPr>
              <a:t>انبعاثات سنه الأساس  </a:t>
            </a:r>
            <a:r>
              <a:rPr lang="ar-EG" sz="2000" u="sng" smtClean="0">
                <a:solidFill>
                  <a:srgbClr val="C00000"/>
                </a:solidFill>
              </a:rPr>
              <a:t>(</a:t>
            </a:r>
            <a:r>
              <a:rPr lang="en-US" sz="2000" u="sng" smtClean="0">
                <a:solidFill>
                  <a:srgbClr val="C00000"/>
                </a:solidFill>
              </a:rPr>
              <a:t>Base </a:t>
            </a:r>
            <a:r>
              <a:rPr lang="en-US" sz="2000" u="sng">
                <a:solidFill>
                  <a:srgbClr val="C00000"/>
                </a:solidFill>
              </a:rPr>
              <a:t>year emission</a:t>
            </a:r>
            <a:r>
              <a:rPr lang="ar-EG" sz="2000" u="sng">
                <a:solidFill>
                  <a:srgbClr val="C00000"/>
                </a:solidFill>
              </a:rPr>
              <a:t>) </a:t>
            </a:r>
            <a:r>
              <a:rPr lang="en-US" sz="2400" u="sng">
                <a:solidFill>
                  <a:srgbClr val="C00000"/>
                </a:solidFill>
              </a:rPr>
              <a:t>:</a:t>
            </a:r>
          </a:p>
          <a:p>
            <a:pPr marL="68580" indent="0" algn="just" rtl="1">
              <a:lnSpc>
                <a:spcPct val="200000"/>
              </a:lnSpc>
              <a:buNone/>
            </a:pPr>
            <a:r>
              <a:rPr lang="ar-EG" sz="2000" smtClean="0"/>
              <a:t>حساب </a:t>
            </a:r>
            <a:r>
              <a:rPr lang="ar-EG" sz="2000"/>
              <a:t>الانبعاثات في سنه الأساس لتعكس التغيير في هيكل الشركه او التغيير في منهجيه المحاسبه المستخدمه ذلك لضمان اتساق البيانات وتتبع نسب الخفض . </a:t>
            </a:r>
          </a:p>
        </p:txBody>
      </p:sp>
    </p:spTree>
    <p:extLst>
      <p:ext uri="{BB962C8B-B14F-4D97-AF65-F5344CB8AC3E}">
        <p14:creationId xmlns:p14="http://schemas.microsoft.com/office/powerpoint/2010/main" val="1570825650"/>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33400" y="304800"/>
            <a:ext cx="8229600" cy="1143000"/>
          </a:xfrm>
        </p:spPr>
        <p:txBody>
          <a:bodyPr/>
          <a:lstStyle/>
          <a:p>
            <a:r>
              <a:rPr lang="ar-EG" smtClean="0"/>
              <a:t> </a:t>
            </a:r>
            <a:endParaRPr lang="en-US"/>
          </a:p>
        </p:txBody>
      </p:sp>
      <p:sp>
        <p:nvSpPr>
          <p:cNvPr id="3" name="Content Placeholder 2"/>
          <p:cNvSpPr>
            <a:spLocks noGrp="1"/>
          </p:cNvSpPr>
          <p:nvPr>
            <p:ph idx="1"/>
          </p:nvPr>
        </p:nvSpPr>
        <p:spPr>
          <a:xfrm>
            <a:off x="228600" y="304800"/>
            <a:ext cx="8686800" cy="2286000"/>
          </a:xfrm>
        </p:spPr>
        <p:txBody>
          <a:bodyPr>
            <a:normAutofit fontScale="92500" lnSpcReduction="20000"/>
          </a:bodyPr>
          <a:lstStyle/>
          <a:p>
            <a:pPr marL="68580" indent="0" algn="just" rtl="1">
              <a:buNone/>
            </a:pPr>
            <a:r>
              <a:rPr lang="ar-EG" sz="2200" u="sng" smtClean="0">
                <a:solidFill>
                  <a:srgbClr val="C00000"/>
                </a:solidFill>
              </a:rPr>
              <a:t>أسواق الكربون </a:t>
            </a:r>
            <a:r>
              <a:rPr lang="en-US" sz="2200" smtClean="0">
                <a:solidFill>
                  <a:srgbClr val="C00000"/>
                </a:solidFill>
              </a:rPr>
              <a:t>   . </a:t>
            </a:r>
            <a:r>
              <a:rPr lang="en-US" sz="2200" u="sng" smtClean="0">
                <a:solidFill>
                  <a:srgbClr val="C00000"/>
                </a:solidFill>
              </a:rPr>
              <a:t>Carbon </a:t>
            </a:r>
            <a:r>
              <a:rPr lang="en-US" sz="2200" smtClean="0">
                <a:solidFill>
                  <a:srgbClr val="C00000"/>
                </a:solidFill>
              </a:rPr>
              <a:t> </a:t>
            </a:r>
            <a:endParaRPr lang="ar-EG" sz="2200" smtClean="0">
              <a:solidFill>
                <a:srgbClr val="C00000"/>
              </a:solidFill>
            </a:endParaRPr>
          </a:p>
          <a:p>
            <a:pPr marL="68580" indent="0" algn="just" rtl="1">
              <a:lnSpc>
                <a:spcPct val="200000"/>
              </a:lnSpc>
              <a:buNone/>
            </a:pPr>
            <a:r>
              <a:rPr lang="ar-EG" sz="2400" smtClean="0"/>
              <a:t>هو مصطلح</a:t>
            </a:r>
            <a:r>
              <a:rPr lang="en-US" sz="2400" smtClean="0"/>
              <a:t> </a:t>
            </a:r>
            <a:r>
              <a:rPr lang="ar-EG" sz="2400" smtClean="0"/>
              <a:t>يعبرعن</a:t>
            </a:r>
            <a:r>
              <a:rPr lang="en-US" sz="2400" smtClean="0"/>
              <a:t> </a:t>
            </a:r>
            <a:r>
              <a:rPr lang="ar-EG" sz="2400" smtClean="0"/>
              <a:t>نظام</a:t>
            </a:r>
            <a:r>
              <a:rPr lang="en-US" sz="2400" smtClean="0"/>
              <a:t> </a:t>
            </a:r>
            <a:r>
              <a:rPr lang="ar-EG" sz="2400" smtClean="0"/>
              <a:t>تداول</a:t>
            </a:r>
            <a:r>
              <a:rPr lang="en-US" sz="2400" smtClean="0"/>
              <a:t> </a:t>
            </a:r>
            <a:r>
              <a:rPr lang="ar-EG" sz="2400" smtClean="0"/>
              <a:t>الكربون</a:t>
            </a:r>
            <a:r>
              <a:rPr lang="en-US" sz="2400" smtClean="0"/>
              <a:t> </a:t>
            </a:r>
            <a:r>
              <a:rPr lang="ar-EG" sz="2400" smtClean="0"/>
              <a:t>من</a:t>
            </a:r>
            <a:r>
              <a:rPr lang="en-US" sz="2400" smtClean="0"/>
              <a:t> </a:t>
            </a:r>
            <a:r>
              <a:rPr lang="ar-EG" sz="2400" smtClean="0"/>
              <a:t>خلال البلدان التي يجوزلها شراء أو بيع وحدات انبعاثات الغازات الدفيئة فيها جهدًا للوفاء بالحدود الوطنية للانبعاثات أيضًا و بموجب بروتوكول كيوتو أوبموجب اتفاقيات أخرى .</a:t>
            </a:r>
          </a:p>
          <a:p>
            <a:pPr marL="68580" indent="0" algn="just" rtl="1">
              <a:buNone/>
            </a:pPr>
            <a:endParaRPr lang="ar-EG" sz="2400" smtClean="0"/>
          </a:p>
        </p:txBody>
      </p:sp>
      <p:sp>
        <p:nvSpPr>
          <p:cNvPr id="4" name="Rectangle 3"/>
          <p:cNvSpPr/>
          <p:nvPr/>
        </p:nvSpPr>
        <p:spPr>
          <a:xfrm>
            <a:off x="177209" y="3124200"/>
            <a:ext cx="8763000" cy="2308324"/>
          </a:xfrm>
          <a:prstGeom prst="rect">
            <a:avLst/>
          </a:prstGeom>
        </p:spPr>
        <p:txBody>
          <a:bodyPr wrap="square">
            <a:spAutoFit/>
          </a:bodyPr>
          <a:lstStyle/>
          <a:p>
            <a:pPr marL="68580" indent="0" algn="r" rtl="1">
              <a:buNone/>
            </a:pPr>
            <a:r>
              <a:rPr lang="ar-EG" sz="2400" u="sng">
                <a:solidFill>
                  <a:srgbClr val="C00000"/>
                </a:solidFill>
              </a:rPr>
              <a:t>سعرالكربون</a:t>
            </a:r>
            <a:r>
              <a:rPr lang="en-US" sz="2400" u="sng">
                <a:solidFill>
                  <a:srgbClr val="C00000"/>
                </a:solidFill>
              </a:rPr>
              <a:t>Carbon price </a:t>
            </a:r>
            <a:r>
              <a:rPr lang="ar-EG" sz="2400" u="sng" smtClean="0">
                <a:solidFill>
                  <a:srgbClr val="C00000"/>
                </a:solidFill>
              </a:rPr>
              <a:t>.</a:t>
            </a:r>
            <a:endParaRPr lang="en-US" sz="2800" u="sng">
              <a:solidFill>
                <a:srgbClr val="C00000"/>
              </a:solidFill>
            </a:endParaRPr>
          </a:p>
          <a:p>
            <a:pPr marL="68580" indent="0" algn="just" rtl="1">
              <a:lnSpc>
                <a:spcPct val="200000"/>
              </a:lnSpc>
              <a:buNone/>
            </a:pPr>
            <a:r>
              <a:rPr lang="ar-EG" sz="2000" smtClean="0"/>
              <a:t>هو </a:t>
            </a:r>
            <a:r>
              <a:rPr lang="ar-EG" sz="2000"/>
              <a:t>سعر إنبعاثات</a:t>
            </a:r>
            <a:r>
              <a:rPr lang="en-US" sz="2000"/>
              <a:t> </a:t>
            </a:r>
            <a:r>
              <a:rPr lang="ar-EG" sz="2000"/>
              <a:t>ثاني</a:t>
            </a:r>
            <a:r>
              <a:rPr lang="en-US" sz="2000"/>
              <a:t> </a:t>
            </a:r>
            <a:r>
              <a:rPr lang="ar-EG" sz="2000" smtClean="0"/>
              <a:t>أكسيد الكربون </a:t>
            </a:r>
            <a:r>
              <a:rPr lang="ar-EG" sz="2000"/>
              <a:t>التي</a:t>
            </a:r>
            <a:r>
              <a:rPr lang="en-US" sz="2000"/>
              <a:t> </a:t>
            </a:r>
            <a:r>
              <a:rPr lang="ar-EG" sz="2000"/>
              <a:t>تم</a:t>
            </a:r>
            <a:r>
              <a:rPr lang="en-US" sz="2000"/>
              <a:t> </a:t>
            </a:r>
            <a:r>
              <a:rPr lang="ar-EG" sz="2000"/>
              <a:t>تجنبها</a:t>
            </a:r>
            <a:r>
              <a:rPr lang="en-US" sz="2000"/>
              <a:t> </a:t>
            </a:r>
            <a:r>
              <a:rPr lang="ar-EG" sz="2000"/>
              <a:t>أو إطلقها وقد </a:t>
            </a:r>
            <a:r>
              <a:rPr lang="ar-EG" sz="2000" smtClean="0"/>
              <a:t>يشير </a:t>
            </a:r>
            <a:r>
              <a:rPr lang="ar-EG" sz="2000"/>
              <a:t>إلى</a:t>
            </a:r>
            <a:r>
              <a:rPr lang="en-US" sz="2000"/>
              <a:t> </a:t>
            </a:r>
            <a:r>
              <a:rPr lang="ar-EG" sz="2000"/>
              <a:t>معدل</a:t>
            </a:r>
            <a:r>
              <a:rPr lang="en-US" sz="2000"/>
              <a:t> </a:t>
            </a:r>
            <a:r>
              <a:rPr lang="ar-EG" sz="2000"/>
              <a:t>ضريبة</a:t>
            </a:r>
            <a:r>
              <a:rPr lang="en-US" sz="2000"/>
              <a:t> </a:t>
            </a:r>
            <a:r>
              <a:rPr lang="ar-EG" sz="2000"/>
              <a:t>الكربون</a:t>
            </a:r>
            <a:r>
              <a:rPr lang="en-US" sz="2000"/>
              <a:t> </a:t>
            </a:r>
            <a:r>
              <a:rPr lang="ar-EG" sz="2000"/>
              <a:t>أوسعرتصاريح</a:t>
            </a:r>
            <a:r>
              <a:rPr lang="en-US" sz="2000"/>
              <a:t> </a:t>
            </a:r>
            <a:r>
              <a:rPr lang="ar-EG" sz="2000"/>
              <a:t>انبعاثات</a:t>
            </a:r>
            <a:r>
              <a:rPr lang="en-US" sz="2000"/>
              <a:t> </a:t>
            </a:r>
            <a:r>
              <a:rPr lang="ar-EG" sz="2000"/>
              <a:t>الكربون </a:t>
            </a:r>
            <a:r>
              <a:rPr lang="ar-EG" sz="2000" smtClean="0"/>
              <a:t>وقد تستخدم </a:t>
            </a:r>
            <a:r>
              <a:rPr lang="ar-EG" sz="2000"/>
              <a:t>لتقييم التكاليف الاقتصادية للتخفيف حيث يتم إستخدام أسعارالكربون </a:t>
            </a:r>
            <a:r>
              <a:rPr lang="ar-EG" sz="2000" smtClean="0"/>
              <a:t> لتمثيل </a:t>
            </a:r>
            <a:r>
              <a:rPr lang="ar-EG" sz="2000"/>
              <a:t>مستوى </a:t>
            </a:r>
            <a:r>
              <a:rPr lang="ar-EG" sz="2000" smtClean="0"/>
              <a:t>الجهد في </a:t>
            </a:r>
            <a:r>
              <a:rPr lang="ar-EG" sz="2000"/>
              <a:t>سياسات التخفيف </a:t>
            </a:r>
            <a:r>
              <a:rPr lang="ar-EG"/>
              <a:t>.</a:t>
            </a:r>
          </a:p>
        </p:txBody>
      </p:sp>
    </p:spTree>
    <p:extLst>
      <p:ext uri="{BB962C8B-B14F-4D97-AF65-F5344CB8AC3E}">
        <p14:creationId xmlns:p14="http://schemas.microsoft.com/office/powerpoint/2010/main" val="2966240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nodeType="clickPar">
                      <p:stCondLst>
                        <p:cond delay="indefinite"/>
                      </p:stCondLst>
                      <p:childTnLst>
                        <p:par>
                          <p:cTn id="16" fill="hold" nodeType="after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mtClean="0"/>
              <a:t>  </a:t>
            </a:r>
            <a:endParaRPr lang="en-US"/>
          </a:p>
        </p:txBody>
      </p:sp>
      <p:sp>
        <p:nvSpPr>
          <p:cNvPr id="2" name="Content Placeholder 1"/>
          <p:cNvSpPr>
            <a:spLocks noGrp="1"/>
          </p:cNvSpPr>
          <p:nvPr>
            <p:ph idx="1"/>
          </p:nvPr>
        </p:nvSpPr>
        <p:spPr>
          <a:xfrm>
            <a:off x="152400" y="685801"/>
            <a:ext cx="8763000" cy="3657599"/>
          </a:xfrm>
        </p:spPr>
        <p:txBody>
          <a:bodyPr>
            <a:noAutofit/>
          </a:bodyPr>
          <a:lstStyle/>
          <a:p>
            <a:pPr marL="18288" indent="0" algn="ctr">
              <a:lnSpc>
                <a:spcPct val="200000"/>
              </a:lnSpc>
              <a:buNone/>
            </a:pPr>
            <a:r>
              <a:rPr lang="en-US" sz="5400" b="1" smtClean="0">
                <a:solidFill>
                  <a:srgbClr val="FF0000"/>
                </a:solidFill>
                <a:latin typeface="Aldhabi" pitchFamily="2" charset="-78"/>
                <a:cs typeface="Aldhabi" pitchFamily="2" charset="-78"/>
              </a:rPr>
              <a:t>How to calculate carbon foot print according to GHG protocol </a:t>
            </a:r>
            <a:endParaRPr lang="en-US" sz="5400" b="1">
              <a:solidFill>
                <a:srgbClr val="FF0000"/>
              </a:solidFill>
              <a:latin typeface="Aldhabi" pitchFamily="2" charset="-78"/>
              <a:cs typeface="Aldhabi" pitchFamily="2" charset="-78"/>
            </a:endParaRPr>
          </a:p>
        </p:txBody>
      </p:sp>
    </p:spTree>
    <p:extLst>
      <p:ext uri="{BB962C8B-B14F-4D97-AF65-F5344CB8AC3E}">
        <p14:creationId xmlns:p14="http://schemas.microsoft.com/office/powerpoint/2010/main" val="1008709941"/>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28600" y="152400"/>
            <a:ext cx="8610600" cy="914400"/>
          </a:xfrm>
        </p:spPr>
        <p:txBody>
          <a:bodyPr>
            <a:normAutofit/>
          </a:bodyPr>
          <a:lstStyle/>
          <a:p>
            <a:pPr algn="ctr"/>
            <a:r>
              <a:rPr lang="en-US" b="1" smtClean="0">
                <a:latin typeface="Aldhabi" pitchFamily="2" charset="-78"/>
                <a:cs typeface="Aldhabi" pitchFamily="2" charset="-78"/>
              </a:rPr>
              <a:t>GHG GREENHOUSE GAS PROTOCOL </a:t>
            </a:r>
            <a:endParaRPr lang="en-US" b="1">
              <a:latin typeface="Aldhabi" pitchFamily="2" charset="-78"/>
              <a:cs typeface="Aldhabi"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3823465"/>
              </p:ext>
            </p:extLst>
          </p:nvPr>
        </p:nvGraphicFramePr>
        <p:xfrm>
          <a:off x="21265" y="914400"/>
          <a:ext cx="9144000" cy="6056951"/>
        </p:xfrm>
        <a:graphic>
          <a:graphicData uri="http://schemas.openxmlformats.org/drawingml/2006/table">
            <a:tbl>
              <a:tblPr firstRow="1" bandRow="1">
                <a:tableStyleId>{5C22544A-7EE6-4342-B048-85BDC9FD1C3A}</a:tableStyleId>
              </a:tblPr>
              <a:tblGrid>
                <a:gridCol w="2286000"/>
                <a:gridCol w="2286000"/>
                <a:gridCol w="2286000"/>
                <a:gridCol w="2286000"/>
              </a:tblGrid>
              <a:tr h="479111">
                <a:tc>
                  <a:txBody>
                    <a:bodyPr vert="horz" wrap="square"/>
                    <a:lstStyle/>
                    <a:p>
                      <a:pPr marL="0" algn="ctr" rtl="0" eaLnBrk="1" latinLnBrk="0" hangingPunct="1"/>
                      <a:r>
                        <a:rPr kumimoji="0" lang="en-US" sz="2000" kern="1200" smtClean="0">
                          <a:solidFill>
                            <a:schemeClr val="dk1"/>
                          </a:solidFill>
                          <a:latin typeface="Algerian" pitchFamily="82" charset="0"/>
                          <a:ea typeface="+mn-ea"/>
                          <a:cs typeface="+mn-cs"/>
                        </a:rPr>
                        <a:t>SCOP1 </a:t>
                      </a:r>
                      <a:endParaRPr kumimoji="0" lang="en-US" sz="2000" kern="1200">
                        <a:solidFill>
                          <a:schemeClr val="dk1"/>
                        </a:solidFill>
                        <a:latin typeface="Algerian" pitchFamily="82" charset="0"/>
                        <a:ea typeface="+mn-ea"/>
                        <a:cs typeface="+mn-cs"/>
                      </a:endParaRPr>
                    </a:p>
                  </a:txBody>
                  <a:tcPr/>
                </a:tc>
                <a:tc>
                  <a:txBody>
                    <a:bodyPr vert="horz" wrap="square"/>
                    <a:lstStyle/>
                    <a:p>
                      <a:pPr marL="0" algn="ctr" rtl="0" eaLnBrk="1" latinLnBrk="0" hangingPunct="1"/>
                      <a:r>
                        <a:rPr kumimoji="0" lang="en-US" sz="2000" kern="1200" smtClean="0">
                          <a:solidFill>
                            <a:schemeClr val="dk1"/>
                          </a:solidFill>
                          <a:latin typeface="Algerian" pitchFamily="82" charset="0"/>
                          <a:ea typeface="+mn-ea"/>
                          <a:cs typeface="+mn-cs"/>
                        </a:rPr>
                        <a:t>SCOP2</a:t>
                      </a:r>
                      <a:endParaRPr kumimoji="0" lang="en-US" sz="2000" kern="1200">
                        <a:solidFill>
                          <a:schemeClr val="dk1"/>
                        </a:solidFill>
                        <a:latin typeface="Algerian" pitchFamily="82" charset="0"/>
                        <a:ea typeface="+mn-ea"/>
                        <a:cs typeface="+mn-cs"/>
                      </a:endParaRPr>
                    </a:p>
                  </a:txBody>
                  <a:tcPr/>
                </a:tc>
                <a:tc gridSpan="2">
                  <a:txBody>
                    <a:bodyPr vert="horz" wrap="square"/>
                    <a:lstStyle/>
                    <a:p>
                      <a:pPr marL="0" algn="ctr" rtl="0" eaLnBrk="1" latinLnBrk="0" hangingPunct="1"/>
                      <a:r>
                        <a:rPr kumimoji="0" lang="en-US" sz="2000" kern="1200" smtClean="0">
                          <a:solidFill>
                            <a:schemeClr val="dk1"/>
                          </a:solidFill>
                          <a:latin typeface="Algerian" pitchFamily="82" charset="0"/>
                          <a:ea typeface="+mn-ea"/>
                          <a:cs typeface="+mn-cs"/>
                        </a:rPr>
                        <a:t>SCOP3 </a:t>
                      </a:r>
                      <a:endParaRPr kumimoji="0" lang="en-US" sz="2000" kern="1200">
                        <a:solidFill>
                          <a:schemeClr val="dk1"/>
                        </a:solidFill>
                        <a:latin typeface="Algerian" pitchFamily="82" charset="0"/>
                        <a:ea typeface="+mn-ea"/>
                        <a:cs typeface="+mn-cs"/>
                      </a:endParaRPr>
                    </a:p>
                  </a:txBody>
                  <a:tcPr/>
                </a:tc>
                <a:tc hMerge="1">
                  <a:txBody>
                    <a:bodyPr vert="horz" wrap="square"/>
                    <a:lstStyle/>
                    <a:p>
                      <a:pPr marL="0" algn="ctr" rtl="0" eaLnBrk="1" latinLnBrk="0" hangingPunct="1"/>
                      <a:endParaRPr kumimoji="0" lang="en-US" kern="1200">
                        <a:solidFill>
                          <a:schemeClr val="dk1"/>
                        </a:solidFill>
                        <a:latin typeface="+mn-lt"/>
                        <a:ea typeface="+mn-ea"/>
                        <a:cs typeface="+mn-cs"/>
                      </a:endParaRPr>
                    </a:p>
                  </a:txBody>
                  <a:tcPr/>
                </a:tc>
              </a:tr>
              <a:tr h="613660">
                <a:tc rowSpan="2">
                  <a:txBody>
                    <a:bodyPr vert="horz" wrap="square"/>
                    <a:lstStyle/>
                    <a:p>
                      <a:pPr algn="ctr">
                        <a:lnSpc>
                          <a:spcPct val="200000"/>
                        </a:lnSpc>
                      </a:pPr>
                      <a:r>
                        <a:rPr lang="en-US" smtClean="0"/>
                        <a:t>The direct green house emission that occur from sources that are controlled or Owen by an organization .</a:t>
                      </a:r>
                    </a:p>
                    <a:p>
                      <a:pPr algn="ctr">
                        <a:lnSpc>
                          <a:spcPct val="200000"/>
                        </a:lnSpc>
                      </a:pPr>
                      <a:r>
                        <a:rPr lang="en-US" smtClean="0"/>
                        <a:t>e.g.: emission associated with fuel consumption in furnace</a:t>
                      </a:r>
                      <a:r>
                        <a:rPr lang="en-US" baseline="0" smtClean="0"/>
                        <a:t> </a:t>
                      </a:r>
                      <a:endParaRPr lang="en-US"/>
                    </a:p>
                  </a:txBody>
                  <a:tcPr/>
                </a:tc>
                <a:tc rowSpan="2">
                  <a:txBody>
                    <a:bodyPr vert="horz" wrap="square"/>
                    <a:lstStyle/>
                    <a:p>
                      <a:pPr algn="ctr">
                        <a:lnSpc>
                          <a:spcPct val="200000"/>
                        </a:lnSpc>
                      </a:pPr>
                      <a:r>
                        <a:rPr lang="en-US" smtClean="0"/>
                        <a:t>Are indirect GHG emission</a:t>
                      </a:r>
                      <a:r>
                        <a:rPr lang="en-US" baseline="0" smtClean="0"/>
                        <a:t> associated with the purchased electricity , steam , cooling </a:t>
                      </a:r>
                      <a:endParaRPr lang="en-US"/>
                    </a:p>
                  </a:txBody>
                  <a:tcPr/>
                </a:tc>
                <a:tc>
                  <a:txBody>
                    <a:bodyPr vert="horz" wrap="square"/>
                    <a:lstStyle/>
                    <a:p>
                      <a:pPr algn="ctr">
                        <a:lnSpc>
                          <a:spcPct val="200000"/>
                        </a:lnSpc>
                      </a:pPr>
                      <a:r>
                        <a:rPr kumimoji="0" lang="en-US" sz="2000" b="1" kern="1200" smtClean="0">
                          <a:solidFill>
                            <a:schemeClr val="dk1"/>
                          </a:solidFill>
                          <a:latin typeface="+mn-lt"/>
                          <a:ea typeface="+mn-ea"/>
                          <a:cs typeface="+mn-cs"/>
                        </a:rPr>
                        <a:t>Up stream </a:t>
                      </a:r>
                      <a:endParaRPr kumimoji="0" lang="en-US" sz="2000" b="1" kern="1200">
                        <a:solidFill>
                          <a:schemeClr val="dk1"/>
                        </a:solidFill>
                        <a:latin typeface="+mn-lt"/>
                        <a:ea typeface="+mn-ea"/>
                        <a:cs typeface="+mn-cs"/>
                      </a:endParaRPr>
                    </a:p>
                  </a:txBody>
                  <a:tcPr/>
                </a:tc>
                <a:tc>
                  <a:txBody>
                    <a:bodyPr vert="horz" wrap="square"/>
                    <a:lstStyle/>
                    <a:p>
                      <a:pPr algn="ctr">
                        <a:lnSpc>
                          <a:spcPct val="200000"/>
                        </a:lnSpc>
                      </a:pPr>
                      <a:r>
                        <a:rPr kumimoji="0" lang="en-US" sz="2000" b="1" kern="1200" smtClean="0">
                          <a:solidFill>
                            <a:schemeClr val="dk1"/>
                          </a:solidFill>
                          <a:latin typeface="+mn-lt"/>
                          <a:ea typeface="+mn-ea"/>
                          <a:cs typeface="+mn-cs"/>
                        </a:rPr>
                        <a:t>Down stream </a:t>
                      </a:r>
                      <a:endParaRPr kumimoji="0" lang="en-US" sz="2000" b="1" kern="1200">
                        <a:solidFill>
                          <a:schemeClr val="dk1"/>
                        </a:solidFill>
                        <a:latin typeface="+mn-lt"/>
                        <a:ea typeface="+mn-ea"/>
                        <a:cs typeface="+mn-cs"/>
                      </a:endParaRPr>
                    </a:p>
                  </a:txBody>
                  <a:tcPr/>
                </a:tc>
              </a:tr>
              <a:tr h="4622228">
                <a:tc vMerge="1">
                  <a:txBody>
                    <a:bodyPr vert="horz" wrap="square"/>
                    <a:lstStyle/>
                    <a:p>
                      <a:endParaRPr lang="en-US"/>
                    </a:p>
                  </a:txBody>
                  <a:tcPr/>
                </a:tc>
                <a:tc vMerge="1">
                  <a:txBody>
                    <a:bodyPr vert="horz" wrap="square"/>
                    <a:lstStyle/>
                    <a:p>
                      <a:endParaRPr lang="en-US"/>
                    </a:p>
                  </a:txBody>
                  <a:tcPr/>
                </a:tc>
                <a:tc>
                  <a:txBody>
                    <a:bodyPr vert="horz" wrap="square"/>
                    <a:lstStyle/>
                    <a:p>
                      <a:pPr algn="ctr">
                        <a:lnSpc>
                          <a:spcPct val="200000"/>
                        </a:lnSpc>
                      </a:pPr>
                      <a:r>
                        <a:rPr lang="en-US" smtClean="0"/>
                        <a:t>Process Toward the product </a:t>
                      </a:r>
                      <a:endParaRPr lang="en-US"/>
                    </a:p>
                  </a:txBody>
                  <a:tcPr/>
                </a:tc>
                <a:tc>
                  <a:txBody>
                    <a:bodyPr vert="horz" wrap="square"/>
                    <a:lstStyle/>
                    <a:p>
                      <a:pPr algn="ctr">
                        <a:lnSpc>
                          <a:spcPct val="200000"/>
                        </a:lnSpc>
                      </a:pPr>
                      <a:r>
                        <a:rPr lang="en-US" smtClean="0"/>
                        <a:t>Process from the product to consumers </a:t>
                      </a:r>
                      <a:endParaRPr lang="en-US"/>
                    </a:p>
                  </a:txBody>
                  <a:tcPr/>
                </a:tc>
              </a:tr>
            </a:tbl>
          </a:graphicData>
        </a:graphic>
      </p:graphicFrame>
    </p:spTree>
    <p:extLst>
      <p:ext uri="{BB962C8B-B14F-4D97-AF65-F5344CB8AC3E}">
        <p14:creationId xmlns:p14="http://schemas.microsoft.com/office/powerpoint/2010/main" val="1026150714"/>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endParaRPr lang="en-US"/>
          </a:p>
        </p:txBody>
      </p:sp>
      <p:pic>
        <p:nvPicPr>
          <p:cNvPr id="2050" name="Picture 2" descr="C:\Users\HP\Desktop\Untitled.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400" y="188949"/>
            <a:ext cx="8839200" cy="651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617647"/>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ar-EG" smtClean="0"/>
              <a:t>  </a:t>
            </a:r>
            <a:endParaRPr lang="en-US"/>
          </a:p>
        </p:txBody>
      </p:sp>
      <p:pic>
        <p:nvPicPr>
          <p:cNvPr id="2051" name="Picture 3" descr="C:\Users\HP\Desktop\اكسيل شيت بصمه كربونيه.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990600"/>
            <a:ext cx="9144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052007"/>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endParaRPr lang="en-US"/>
          </a:p>
        </p:txBody>
      </p:sp>
      <p:pic>
        <p:nvPicPr>
          <p:cNvPr id="7170" name="Picture 2" descr="C:\Users\HP\Desktop\Untitled2.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127" y="-3544"/>
            <a:ext cx="908752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304339"/>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ar-EG" smtClean="0"/>
              <a:t>  </a:t>
            </a:r>
            <a:endParaRPr lang="en-US"/>
          </a:p>
        </p:txBody>
      </p:sp>
      <p:pic>
        <p:nvPicPr>
          <p:cNvPr id="3074" name="Picture 2" descr="C:\Users\HP\Desktop\اكسيل شييت.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685800"/>
            <a:ext cx="9144000"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404316"/>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pic>
        <p:nvPicPr>
          <p:cNvPr id="8194" name="Picture 2" descr="C:\Users\HP\Desktop\Untitled3.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828" y="0"/>
            <a:ext cx="91688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872282"/>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ar-EG" smtClean="0"/>
              <a:t>  </a:t>
            </a:r>
            <a:endParaRPr lang="en-US"/>
          </a:p>
        </p:txBody>
      </p:sp>
      <p:pic>
        <p:nvPicPr>
          <p:cNvPr id="2050" name="Picture 2" descr="C:\Users\HP\Desktop\Untitled4.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6200" y="76200"/>
            <a:ext cx="89916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870947"/>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US"/>
          </a:p>
        </p:txBody>
      </p:sp>
      <p:pic>
        <p:nvPicPr>
          <p:cNvPr id="2050" name="Picture 2" descr="C:\Users\HP\Desktop\maxresdefault.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76200"/>
            <a:ext cx="9144000"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821068"/>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a:xfrm>
            <a:off x="152400" y="152400"/>
            <a:ext cx="8763000" cy="914400"/>
          </a:xfrm>
        </p:spPr>
        <p:txBody>
          <a:bodyPr/>
          <a:lstStyle/>
          <a:p>
            <a:r>
              <a:rPr lang="en-US" sz="2800" b="1" smtClean="0">
                <a:solidFill>
                  <a:srgbClr val="FF0000"/>
                </a:solidFill>
              </a:rPr>
              <a:t>SCOPE 2:</a:t>
            </a:r>
            <a:endParaRPr lang="en-US" sz="2800" b="1">
              <a:solidFill>
                <a:srgbClr val="FF0000"/>
              </a:solidFill>
            </a:endParaRPr>
          </a:p>
        </p:txBody>
      </p:sp>
      <p:pic>
        <p:nvPicPr>
          <p:cNvPr id="4098" name="Picture 2" descr="C:\Users\HP\Desktop\Untitled8.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219200"/>
            <a:ext cx="9067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077809"/>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pic>
        <p:nvPicPr>
          <p:cNvPr id="4" name="Picture 2" descr="C:\Users\HP\Desktop\Untitled6.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85800"/>
            <a:ext cx="9143999"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857635"/>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ar-EG" smtClean="0"/>
              <a:t>  </a:t>
            </a:r>
            <a:endParaRPr lang="en-US"/>
          </a:p>
        </p:txBody>
      </p:sp>
      <p:sp>
        <p:nvSpPr>
          <p:cNvPr id="3" name="Content Placeholder 2"/>
          <p:cNvSpPr>
            <a:spLocks noGrp="1"/>
          </p:cNvSpPr>
          <p:nvPr>
            <p:ph idx="1"/>
          </p:nvPr>
        </p:nvSpPr>
        <p:spPr>
          <a:xfrm>
            <a:off x="152400" y="609600"/>
            <a:ext cx="8763000" cy="4724400"/>
          </a:xfrm>
        </p:spPr>
        <p:txBody>
          <a:bodyPr>
            <a:normAutofit lnSpcReduction="10000"/>
          </a:bodyPr>
          <a:lstStyle/>
          <a:p>
            <a:pPr marL="68580" indent="0" algn="r" rtl="1">
              <a:buNone/>
            </a:pPr>
            <a:r>
              <a:rPr lang="ar-EG" sz="2400" b="1" u="sng">
                <a:solidFill>
                  <a:srgbClr val="FF0000"/>
                </a:solidFill>
              </a:rPr>
              <a:t>النطاق الثالث </a:t>
            </a:r>
            <a:r>
              <a:rPr lang="en-US" sz="2400" b="1" u="sng" smtClean="0">
                <a:solidFill>
                  <a:srgbClr val="FF0000"/>
                </a:solidFill>
              </a:rPr>
              <a:t>Scope3   </a:t>
            </a:r>
            <a:r>
              <a:rPr lang="ar-EG" sz="2400" b="1" u="sng" smtClean="0">
                <a:solidFill>
                  <a:srgbClr val="FF0000"/>
                </a:solidFill>
              </a:rPr>
              <a:t>(</a:t>
            </a:r>
            <a:r>
              <a:rPr lang="en-US" sz="2400" b="1" u="sng">
                <a:solidFill>
                  <a:srgbClr val="FF0000"/>
                </a:solidFill>
              </a:rPr>
              <a:t>UPSTREAM -DOWNSTREAM</a:t>
            </a:r>
            <a:r>
              <a:rPr lang="ar-EG" sz="2400" b="1" u="sng" smtClean="0">
                <a:solidFill>
                  <a:srgbClr val="FF0000"/>
                </a:solidFill>
              </a:rPr>
              <a:t>).</a:t>
            </a:r>
          </a:p>
          <a:p>
            <a:pPr marL="68580" indent="0" algn="r" rtl="1">
              <a:buNone/>
            </a:pPr>
            <a:endParaRPr lang="ar-EG" sz="2400" b="1" u="sng">
              <a:solidFill>
                <a:srgbClr val="FF0000"/>
              </a:solidFill>
            </a:endParaRPr>
          </a:p>
          <a:p>
            <a:pPr marL="68580" indent="0" algn="ctr" rtl="1">
              <a:lnSpc>
                <a:spcPct val="150000"/>
              </a:lnSpc>
              <a:buNone/>
            </a:pPr>
            <a:r>
              <a:rPr lang="ar-EG" sz="1800" b="1" smtClean="0"/>
              <a:t>المنتجات </a:t>
            </a:r>
            <a:r>
              <a:rPr lang="ar-EG" sz="1800" b="1"/>
              <a:t>المباعة في المستودعات </a:t>
            </a:r>
            <a:r>
              <a:rPr lang="ar-EG" sz="1800" b="1" smtClean="0"/>
              <a:t>وعمليات النقل و التوزيع  </a:t>
            </a:r>
            <a:r>
              <a:rPr lang="ar-EG" sz="1800" b="1"/>
              <a:t>- تخزين المنتجات المباعة في مرافق البيع بالتجزئة – الانبعاثات الصادره عن المركبات الغير مملوكه للشركه ولها تعامل مع الشركه – الانبعاثات الناتجه عن النقل بكافه انواعه (برى – بحرى </a:t>
            </a:r>
            <a:r>
              <a:rPr lang="ar-EG" sz="1800" b="1" smtClean="0"/>
              <a:t>– جوى) </a:t>
            </a:r>
            <a:r>
              <a:rPr lang="ar-EG" sz="1800" b="1"/>
              <a:t>– الانبعاثات  الصادره عن العمليات الثانويه دون عمليه الإنتاج الاساسيه </a:t>
            </a:r>
            <a:r>
              <a:rPr lang="ar-EG" sz="1800" b="1" smtClean="0"/>
              <a:t>– عمليات التخزين الثانويه – عمليات الموردين – تجهيز المنتجات المباعه – نقل الموظفين – الأصول المؤجره  - الكيماويات المستخدمه في القياسات .</a:t>
            </a:r>
            <a:endParaRPr lang="en-US" sz="1800"/>
          </a:p>
          <a:p>
            <a:pPr marL="68580" indent="0" algn="ctr">
              <a:buNone/>
            </a:pPr>
            <a:r>
              <a:rPr lang="en-US" b="1">
                <a:solidFill>
                  <a:schemeClr val="accent4">
                    <a:lumMod val="75000"/>
                  </a:schemeClr>
                </a:solidFill>
              </a:rPr>
              <a:t>Upstream emissions everything in your value chain to produce your product, while downstream everything in your value chain to consume your </a:t>
            </a:r>
            <a:r>
              <a:rPr lang="en-US" b="1" smtClean="0">
                <a:solidFill>
                  <a:schemeClr val="accent4">
                    <a:lumMod val="75000"/>
                  </a:schemeClr>
                </a:solidFill>
              </a:rPr>
              <a:t>product .</a:t>
            </a:r>
            <a:endParaRPr lang="en-US" b="1">
              <a:solidFill>
                <a:schemeClr val="accent4">
                  <a:lumMod val="75000"/>
                </a:schemeClr>
              </a:solidFill>
            </a:endParaRPr>
          </a:p>
        </p:txBody>
      </p:sp>
    </p:spTree>
    <p:extLst>
      <p:ext uri="{BB962C8B-B14F-4D97-AF65-F5344CB8AC3E}">
        <p14:creationId xmlns:p14="http://schemas.microsoft.com/office/powerpoint/2010/main" val="3769590643"/>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en-US" smtClean="0"/>
              <a:t>  </a:t>
            </a:r>
            <a:endParaRPr lang="en-US"/>
          </a:p>
        </p:txBody>
      </p:sp>
      <p:pic>
        <p:nvPicPr>
          <p:cNvPr id="3075" name="Picture 3" descr="C:\Users\HP\Desktop\Untitled10.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405" y="228600"/>
            <a:ext cx="9015248"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296536"/>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pic>
        <p:nvPicPr>
          <p:cNvPr id="5124" name="Picture 4" descr="C:\Users\HP\Desktop\Untitled11.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3999"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67166"/>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828800" y="889058"/>
            <a:ext cx="5369442" cy="1290084"/>
          </a:xfrm>
        </p:spPr>
        <p:txBody>
          <a:bodyPr>
            <a:normAutofit/>
          </a:bodyPr>
          <a:lstStyle/>
          <a:p>
            <a:r>
              <a:rPr lang="en-US" sz="3200" b="1" smtClean="0">
                <a:solidFill>
                  <a:srgbClr val="FF0000"/>
                </a:solidFill>
                <a:latin typeface="Andalus" pitchFamily="18" charset="-78"/>
                <a:cs typeface="Andalus" pitchFamily="18" charset="-78"/>
              </a:rPr>
              <a:t>Inventory</a:t>
            </a:r>
            <a:r>
              <a:rPr lang="ar-EG" sz="3200" b="1">
                <a:solidFill>
                  <a:srgbClr val="FF0000"/>
                </a:solidFill>
                <a:latin typeface="Andalus" pitchFamily="18" charset="-78"/>
                <a:cs typeface="Andalus" pitchFamily="18" charset="-78"/>
              </a:rPr>
              <a:t> </a:t>
            </a:r>
            <a:br>
              <a:rPr lang="ar-EG" sz="3200" b="1" smtClean="0">
                <a:solidFill>
                  <a:srgbClr val="FF0000"/>
                </a:solidFill>
                <a:latin typeface="Andalus" pitchFamily="18" charset="-78"/>
                <a:cs typeface="Andalus" pitchFamily="18" charset="-78"/>
              </a:rPr>
            </a:br>
            <a:r>
              <a:rPr lang="en-US" sz="3600" b="1" smtClean="0">
                <a:latin typeface="+mn-lt"/>
              </a:rPr>
              <a:t>. </a:t>
            </a:r>
            <a:r>
              <a:rPr lang="ar-EG" sz="2200" b="1">
                <a:latin typeface="+mn-lt"/>
              </a:rPr>
              <a:t>جرد الغازات الدفيئه في كل مراحل التصنيع او </a:t>
            </a:r>
            <a:r>
              <a:rPr lang="ar-EG" sz="2200" b="1" smtClean="0">
                <a:latin typeface="+mn-lt"/>
              </a:rPr>
              <a:t>الاداره</a:t>
            </a:r>
            <a:endParaRPr lang="en-US" sz="7200">
              <a:latin typeface="Aldhabi" pitchFamily="2" charset="-78"/>
              <a:cs typeface="Aldhabi" pitchFamily="2" charset="-78"/>
            </a:endParaRPr>
          </a:p>
        </p:txBody>
      </p:sp>
      <p:sp>
        <p:nvSpPr>
          <p:cNvPr id="3" name="TextBox 2"/>
          <p:cNvSpPr txBox="1"/>
          <p:nvPr/>
        </p:nvSpPr>
        <p:spPr>
          <a:xfrm>
            <a:off x="152400" y="6248400"/>
            <a:ext cx="2133600" cy="584775"/>
          </a:xfrm>
          <a:prstGeom prst="rect">
            <a:avLst/>
          </a:prstGeom>
          <a:noFill/>
        </p:spPr>
        <p:txBody>
          <a:bodyPr wrap="square" rtlCol="0">
            <a:spAutoFit/>
          </a:bodyPr>
          <a:lstStyle/>
          <a:p>
            <a:r>
              <a:rPr lang="en-US" sz="3200" b="1" smtClean="0">
                <a:latin typeface="Aldhabi" pitchFamily="2" charset="-78"/>
                <a:cs typeface="Aldhabi" pitchFamily="2" charset="-78"/>
              </a:rPr>
              <a:t>Ref : ISO  14064</a:t>
            </a:r>
            <a:endParaRPr lang="en-US" sz="3200" b="1">
              <a:latin typeface="Aldhabi" pitchFamily="2" charset="-78"/>
              <a:cs typeface="Aldhabi" pitchFamily="2" charset="-78"/>
            </a:endParaRPr>
          </a:p>
        </p:txBody>
      </p:sp>
      <p:sp>
        <p:nvSpPr>
          <p:cNvPr id="4" name="Rectangle 3"/>
          <p:cNvSpPr/>
          <p:nvPr/>
        </p:nvSpPr>
        <p:spPr>
          <a:xfrm>
            <a:off x="152400" y="2895600"/>
            <a:ext cx="3200400" cy="1754326"/>
          </a:xfrm>
          <a:prstGeom prst="rect">
            <a:avLst/>
          </a:prstGeom>
        </p:spPr>
        <p:txBody>
          <a:bodyPr wrap="square">
            <a:spAutoFit/>
          </a:bodyPr>
          <a:lstStyle/>
          <a:p>
            <a:r>
              <a:rPr lang="en-US" sz="2800" b="1" smtClean="0">
                <a:solidFill>
                  <a:srgbClr val="FF0000"/>
                </a:solidFill>
                <a:latin typeface="Andalus" pitchFamily="18" charset="-78"/>
                <a:ea typeface="+mj-ea"/>
                <a:cs typeface="Andalus" pitchFamily="18" charset="-78"/>
              </a:rPr>
              <a:t>Data collection</a:t>
            </a:r>
            <a:endParaRPr lang="ar-EG" smtClean="0">
              <a:solidFill>
                <a:schemeClr val="tx1">
                  <a:lumMod val="85000"/>
                  <a:lumOff val="15000"/>
                </a:schemeClr>
              </a:solidFill>
              <a:latin typeface="Andalus" pitchFamily="18" charset="-78"/>
              <a:ea typeface="+mj-ea"/>
              <a:cs typeface="Andalus" pitchFamily="18" charset="-78"/>
            </a:endParaRPr>
          </a:p>
          <a:p>
            <a:pPr marL="342900" indent="-342900">
              <a:lnSpc>
                <a:spcPct val="200000"/>
              </a:lnSpc>
              <a:buFont typeface="Arial" pitchFamily="34" charset="0"/>
              <a:buChar char="•"/>
            </a:pPr>
            <a:r>
              <a:rPr lang="ar-EG" sz="2000" b="1" smtClean="0">
                <a:ea typeface="+mj-ea"/>
                <a:cs typeface="+mj-cs"/>
              </a:rPr>
              <a:t>الاستهلاك الفعلى </a:t>
            </a:r>
          </a:p>
          <a:p>
            <a:pPr marL="342900" indent="-342900">
              <a:lnSpc>
                <a:spcPct val="200000"/>
              </a:lnSpc>
              <a:buFont typeface="Arial" pitchFamily="34" charset="0"/>
              <a:buChar char="•"/>
            </a:pPr>
            <a:r>
              <a:rPr lang="ar-EG" sz="2000" b="1">
                <a:ea typeface="+mj-ea"/>
                <a:cs typeface="+mj-cs"/>
              </a:rPr>
              <a:t>الفواتير الماليه </a:t>
            </a:r>
            <a:r>
              <a:rPr lang="ar-EG" sz="2000" b="1" smtClean="0">
                <a:ea typeface="+mj-ea"/>
                <a:cs typeface="+mj-cs"/>
              </a:rPr>
              <a:t>للشراء</a:t>
            </a:r>
            <a:endParaRPr lang="en-US"/>
          </a:p>
        </p:txBody>
      </p:sp>
      <p:sp>
        <p:nvSpPr>
          <p:cNvPr id="8" name="Rectangle 1"/>
          <p:cNvSpPr>
            <a:spLocks noChangeArrowheads="1"/>
          </p:cNvSpPr>
          <p:nvPr/>
        </p:nvSpPr>
        <p:spPr bwMode="auto">
          <a:xfrm>
            <a:off x="1128204" y="67752"/>
            <a:ext cx="6533840" cy="80535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5400" b="1" i="0" u="none" strike="noStrike" cap="none" normalizeH="0" baseline="0" smtClean="0">
                <a:ln>
                  <a:noFill/>
                </a:ln>
                <a:solidFill>
                  <a:schemeClr val="accent4">
                    <a:lumMod val="50000"/>
                  </a:schemeClr>
                </a:solidFill>
                <a:effectLst/>
                <a:latin typeface="Aldhabi" pitchFamily="2" charset="-78"/>
                <a:cs typeface="Aldhabi" pitchFamily="2" charset="-78"/>
              </a:rPr>
              <a:t>Steps </a:t>
            </a:r>
            <a:r>
              <a:rPr lang="ar-EG" sz="5400" b="1">
                <a:solidFill>
                  <a:schemeClr val="accent4">
                    <a:lumMod val="50000"/>
                  </a:schemeClr>
                </a:solidFill>
                <a:latin typeface="Aldhabi" pitchFamily="2" charset="-78"/>
                <a:cs typeface="Aldhabi" pitchFamily="2" charset="-78"/>
              </a:rPr>
              <a:t> </a:t>
            </a:r>
            <a:r>
              <a:rPr lang="en-US" sz="5400" b="1" smtClean="0">
                <a:solidFill>
                  <a:schemeClr val="accent4">
                    <a:lumMod val="50000"/>
                  </a:schemeClr>
                </a:solidFill>
                <a:latin typeface="Aldhabi" pitchFamily="2" charset="-78"/>
                <a:cs typeface="Aldhabi" pitchFamily="2" charset="-78"/>
              </a:rPr>
              <a:t>before interactive excel sheets</a:t>
            </a:r>
            <a:endParaRPr kumimoji="0" lang="en-US" sz="4800" b="1" i="0" u="none" strike="noStrike" cap="none" normalizeH="0" baseline="0" smtClean="0">
              <a:ln>
                <a:noFill/>
              </a:ln>
              <a:solidFill>
                <a:schemeClr val="accent4">
                  <a:lumMod val="50000"/>
                </a:schemeClr>
              </a:solidFill>
              <a:effectLst/>
              <a:latin typeface="Aldhabi" pitchFamily="2" charset="-78"/>
              <a:cs typeface="Aldhabi" pitchFamily="2" charset="-78"/>
            </a:endParaRPr>
          </a:p>
        </p:txBody>
      </p:sp>
      <p:pic>
        <p:nvPicPr>
          <p:cNvPr id="10" name="Picture 2" descr="C:\Users\HP\Desktop\inventory.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791200" y="2332037"/>
            <a:ext cx="3352800" cy="4525963"/>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a:off x="2743200" y="3581400"/>
            <a:ext cx="2895600" cy="762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527170"/>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914400" y="152400"/>
            <a:ext cx="7772400" cy="838200"/>
          </a:xfrm>
        </p:spPr>
        <p:txBody>
          <a:bodyPr/>
          <a:lstStyle/>
          <a:p>
            <a:pPr algn="ctr"/>
            <a:r>
              <a:rPr lang="en-US" smtClean="0"/>
              <a:t>  </a:t>
            </a:r>
            <a:endParaRPr lang="en-US"/>
          </a:p>
        </p:txBody>
      </p:sp>
      <p:sp>
        <p:nvSpPr>
          <p:cNvPr id="6" name="Content Placeholder 5"/>
          <p:cNvSpPr>
            <a:spLocks noGrp="1"/>
          </p:cNvSpPr>
          <p:nvPr>
            <p:ph idx="1"/>
          </p:nvPr>
        </p:nvSpPr>
        <p:spPr>
          <a:xfrm>
            <a:off x="152400" y="228600"/>
            <a:ext cx="8686800" cy="6126960"/>
          </a:xfrm>
        </p:spPr>
        <p:txBody>
          <a:bodyPr>
            <a:normAutofit fontScale="70000" lnSpcReduction="20000"/>
          </a:bodyPr>
          <a:lstStyle/>
          <a:p>
            <a:pPr>
              <a:lnSpc>
                <a:spcPct val="200000"/>
              </a:lnSpc>
              <a:buFont typeface="Arial" pitchFamily="34" charset="0"/>
              <a:buChar char="•"/>
            </a:pPr>
            <a:r>
              <a:rPr lang="en-US" sz="3400" b="1">
                <a:solidFill>
                  <a:srgbClr val="FF0000"/>
                </a:solidFill>
              </a:rPr>
              <a:t>Data collection </a:t>
            </a:r>
            <a:r>
              <a:rPr lang="en-US" sz="3400" b="1" smtClean="0">
                <a:solidFill>
                  <a:srgbClr val="FF0000"/>
                </a:solidFill>
              </a:rPr>
              <a:t>:</a:t>
            </a:r>
            <a:endParaRPr lang="ar-EG" sz="3400" b="1" smtClean="0">
              <a:solidFill>
                <a:srgbClr val="FF0000"/>
              </a:solidFill>
            </a:endParaRPr>
          </a:p>
          <a:p>
            <a:pPr marL="411480" indent="-342900" algn="just">
              <a:lnSpc>
                <a:spcPct val="200000"/>
              </a:lnSpc>
              <a:buFont typeface="Arial" pitchFamily="34" charset="0"/>
              <a:buChar char="•"/>
            </a:pPr>
            <a:r>
              <a:rPr lang="en-US" smtClean="0"/>
              <a:t> </a:t>
            </a:r>
            <a:r>
              <a:rPr lang="en-US"/>
              <a:t>T</a:t>
            </a:r>
            <a:r>
              <a:rPr lang="en-US" smtClean="0"/>
              <a:t>his activity covers the evaluation of existing sources of data and the planning of new emission measurements and surveys , extensive reference is made to the information provided by the organization </a:t>
            </a:r>
            <a:r>
              <a:rPr lang="ar-EG" smtClean="0"/>
              <a:t>.</a:t>
            </a:r>
            <a:endParaRPr lang="en-US" smtClean="0"/>
          </a:p>
          <a:p>
            <a:pPr>
              <a:lnSpc>
                <a:spcPct val="200000"/>
              </a:lnSpc>
              <a:buFont typeface="Arial" pitchFamily="34" charset="0"/>
              <a:buChar char="•"/>
            </a:pPr>
            <a:r>
              <a:rPr lang="en-US" sz="3400" b="1">
                <a:solidFill>
                  <a:srgbClr val="FF0000"/>
                </a:solidFill>
              </a:rPr>
              <a:t>Uncertainty analysis:</a:t>
            </a:r>
          </a:p>
          <a:p>
            <a:pPr marL="411480" indent="-342900">
              <a:lnSpc>
                <a:spcPct val="200000"/>
              </a:lnSpc>
              <a:buFont typeface="Arial" pitchFamily="34" charset="0"/>
              <a:buChar char="•"/>
            </a:pPr>
            <a:r>
              <a:rPr lang="en-US"/>
              <a:t>The IPCC </a:t>
            </a:r>
            <a:r>
              <a:rPr lang="en-US" smtClean="0"/>
              <a:t>guide provide information on estimating and combining uncertainties , along with discussion of the conceptual </a:t>
            </a:r>
            <a:r>
              <a:rPr lang="en-US"/>
              <a:t> </a:t>
            </a:r>
            <a:r>
              <a:rPr lang="en-US" smtClean="0"/>
              <a:t>underpinnings of inventory uncertainty .</a:t>
            </a:r>
            <a:endParaRPr lang="ar-EG"/>
          </a:p>
        </p:txBody>
      </p:sp>
    </p:spTree>
    <p:extLst>
      <p:ext uri="{BB962C8B-B14F-4D97-AF65-F5344CB8AC3E}">
        <p14:creationId xmlns:p14="http://schemas.microsoft.com/office/powerpoint/2010/main" val="4236423278"/>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   </a:t>
            </a:r>
            <a:endParaRPr lang="en-US"/>
          </a:p>
        </p:txBody>
      </p:sp>
      <p:sp>
        <p:nvSpPr>
          <p:cNvPr id="3" name="Content Placeholder 2"/>
          <p:cNvSpPr>
            <a:spLocks noGrp="1"/>
          </p:cNvSpPr>
          <p:nvPr>
            <p:ph idx="1"/>
          </p:nvPr>
        </p:nvSpPr>
        <p:spPr>
          <a:xfrm>
            <a:off x="304800" y="152400"/>
            <a:ext cx="8610600" cy="6477000"/>
          </a:xfrm>
        </p:spPr>
        <p:txBody>
          <a:bodyPr>
            <a:normAutofit/>
          </a:bodyPr>
          <a:lstStyle/>
          <a:p>
            <a:pPr>
              <a:lnSpc>
                <a:spcPct val="200000"/>
              </a:lnSpc>
              <a:buFont typeface="Arial" pitchFamily="34" charset="0"/>
              <a:buChar char="•"/>
            </a:pPr>
            <a:r>
              <a:rPr lang="en-US" sz="2800" b="1" smtClean="0">
                <a:solidFill>
                  <a:srgbClr val="FF0000"/>
                </a:solidFill>
              </a:rPr>
              <a:t>Time series consistency :</a:t>
            </a:r>
          </a:p>
          <a:p>
            <a:pPr marL="68580" indent="0" algn="just">
              <a:lnSpc>
                <a:spcPct val="200000"/>
              </a:lnSpc>
              <a:buNone/>
            </a:pPr>
            <a:r>
              <a:rPr lang="en-US" sz="2000" smtClean="0"/>
              <a:t>This activity provides methods of ensuring time series consistency in case where it is not possible to use the same method or data over the entire periods , the Ipcc guide lines provide good practice on when to recalculate estimate of previous years and methods for accounting for changes in emissions .</a:t>
            </a:r>
          </a:p>
          <a:p>
            <a:pPr marL="68580" indent="0" algn="just">
              <a:buNone/>
            </a:pPr>
            <a:endParaRPr lang="en-US" smtClean="0"/>
          </a:p>
          <a:p>
            <a:pPr marL="68580" indent="0">
              <a:buNone/>
            </a:pPr>
            <a:endParaRPr lang="en-US" b="1"/>
          </a:p>
        </p:txBody>
      </p:sp>
    </p:spTree>
    <p:extLst>
      <p:ext uri="{BB962C8B-B14F-4D97-AF65-F5344CB8AC3E}">
        <p14:creationId xmlns:p14="http://schemas.microsoft.com/office/powerpoint/2010/main" val="3506668071"/>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76200" y="381000"/>
            <a:ext cx="8763000" cy="914400"/>
          </a:xfrm>
        </p:spPr>
        <p:txBody>
          <a:bodyPr>
            <a:normAutofit fontScale="90000"/>
          </a:bodyPr>
          <a:lstStyle/>
          <a:p>
            <a:br>
              <a:rPr lang="en-US" sz="3100" b="1" smtClean="0">
                <a:solidFill>
                  <a:srgbClr val="FF0000"/>
                </a:solidFill>
                <a:latin typeface="Arabic Typesetting" pitchFamily="66" charset="-78"/>
                <a:ea typeface="+mn-ea"/>
                <a:cs typeface="Arabic Typesetting" pitchFamily="66" charset="-78"/>
              </a:rPr>
            </a:br>
            <a:br>
              <a:rPr lang="en-US" sz="3100" b="1" smtClean="0">
                <a:solidFill>
                  <a:srgbClr val="FF0000"/>
                </a:solidFill>
                <a:latin typeface="Arabic Typesetting" pitchFamily="66" charset="-78"/>
                <a:ea typeface="+mn-ea"/>
                <a:cs typeface="Arabic Typesetting" pitchFamily="66" charset="-78"/>
              </a:rPr>
            </a:br>
            <a:br>
              <a:rPr lang="en-US" sz="3100" b="1">
                <a:solidFill>
                  <a:srgbClr val="FF0000"/>
                </a:solidFill>
                <a:latin typeface="Arabic Typesetting" pitchFamily="66" charset="-78"/>
                <a:ea typeface="+mn-ea"/>
                <a:cs typeface="Arabic Typesetting" pitchFamily="66" charset="-78"/>
              </a:rPr>
            </a:br>
            <a:br>
              <a:rPr lang="en-US" sz="3100" b="1" smtClean="0">
                <a:solidFill>
                  <a:srgbClr val="FF0000"/>
                </a:solidFill>
                <a:latin typeface="Arabic Typesetting" pitchFamily="66" charset="-78"/>
                <a:ea typeface="+mn-ea"/>
                <a:cs typeface="Arabic Typesetting" pitchFamily="66" charset="-78"/>
              </a:rPr>
            </a:br>
            <a:br>
              <a:rPr lang="en-US" sz="3100" b="1">
                <a:solidFill>
                  <a:srgbClr val="FF0000"/>
                </a:solidFill>
                <a:latin typeface="Arabic Typesetting" pitchFamily="66" charset="-78"/>
                <a:ea typeface="+mn-ea"/>
                <a:cs typeface="Arabic Typesetting" pitchFamily="66" charset="-78"/>
              </a:rPr>
            </a:br>
            <a:br>
              <a:rPr lang="en-US" sz="7200" b="1" smtClean="0">
                <a:solidFill>
                  <a:srgbClr val="C00000"/>
                </a:solidFill>
              </a:rPr>
            </a:br>
            <a:br>
              <a:rPr lang="en-US" sz="7200" smtClean="0"/>
            </a:br>
            <a:r>
              <a:rPr lang="en-US" sz="8000" b="1" smtClean="0">
                <a:solidFill>
                  <a:srgbClr val="FF0000"/>
                </a:solidFill>
                <a:latin typeface="Arabic Typesetting" pitchFamily="66" charset="-78"/>
                <a:ea typeface="+mn-ea"/>
                <a:cs typeface="Arabic Typesetting" pitchFamily="66" charset="-78"/>
              </a:rPr>
              <a:t>vs</a:t>
            </a:r>
            <a:endParaRPr lang="en-US">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3992885"/>
              </p:ext>
            </p:extLst>
          </p:nvPr>
        </p:nvGraphicFramePr>
        <p:xfrm>
          <a:off x="304800" y="1828800"/>
          <a:ext cx="3733800" cy="3982398"/>
        </p:xfrm>
        <a:graphic>
          <a:graphicData uri="http://schemas.openxmlformats.org/drawingml/2006/table">
            <a:tbl>
              <a:tblPr firstRow="1" bandRow="1">
                <a:tableStyleId>{5C22544A-7EE6-4342-B048-85BDC9FD1C3A}</a:tableStyleId>
              </a:tblPr>
              <a:tblGrid>
                <a:gridCol w="3733800"/>
              </a:tblGrid>
              <a:tr h="878908">
                <a:tc>
                  <a:txBody>
                    <a:bodyPr vert="horz" wrap="square"/>
                    <a:lstStyle/>
                    <a:p>
                      <a:pPr algn="ctr"/>
                      <a:r>
                        <a:rPr lang="en-US" sz="4400" b="1" smtClean="0">
                          <a:solidFill>
                            <a:srgbClr val="FF0000"/>
                          </a:solidFill>
                          <a:latin typeface="Arabic Typesetting" pitchFamily="66" charset="-78"/>
                          <a:cs typeface="Arabic Typesetting" pitchFamily="66" charset="-78"/>
                        </a:rPr>
                        <a:t>QA</a:t>
                      </a:r>
                      <a:r>
                        <a:rPr lang="en-US" sz="4400" b="1" baseline="0" smtClean="0">
                          <a:solidFill>
                            <a:srgbClr val="FF0000"/>
                          </a:solidFill>
                        </a:rPr>
                        <a:t> </a:t>
                      </a:r>
                      <a:endParaRPr lang="en-US" sz="4400" b="1">
                        <a:solidFill>
                          <a:srgbClr val="FF0000"/>
                        </a:solidFill>
                      </a:endParaRPr>
                    </a:p>
                  </a:txBody>
                  <a:tcPr/>
                </a:tc>
              </a:tr>
              <a:tr h="551311">
                <a:tc>
                  <a:txBody>
                    <a:bodyPr vert="horz" wrap="square"/>
                    <a:lstStyle/>
                    <a:p>
                      <a:pPr algn="ctr">
                        <a:lnSpc>
                          <a:spcPct val="200000"/>
                        </a:lnSpc>
                      </a:pPr>
                      <a:r>
                        <a:rPr lang="en-US" sz="1600" smtClean="0"/>
                        <a:t>Process</a:t>
                      </a:r>
                      <a:r>
                        <a:rPr lang="en-US" sz="1600" baseline="0" smtClean="0"/>
                        <a:t> oriented </a:t>
                      </a:r>
                      <a:endParaRPr lang="en-US" sz="1600"/>
                    </a:p>
                  </a:txBody>
                  <a:tcPr/>
                </a:tc>
              </a:tr>
              <a:tr h="566349">
                <a:tc>
                  <a:txBody>
                    <a:bodyPr vert="horz" wrap="square"/>
                    <a:lstStyle/>
                    <a:p>
                      <a:pPr algn="ctr">
                        <a:lnSpc>
                          <a:spcPct val="200000"/>
                        </a:lnSpc>
                      </a:pPr>
                      <a:r>
                        <a:rPr lang="en-US" sz="1600" smtClean="0"/>
                        <a:t>Defect prevention </a:t>
                      </a:r>
                      <a:endParaRPr lang="en-US" sz="1600"/>
                    </a:p>
                  </a:txBody>
                  <a:tcPr/>
                </a:tc>
              </a:tr>
              <a:tr h="551311">
                <a:tc>
                  <a:txBody>
                    <a:bodyPr vert="horz" wrap="square"/>
                    <a:lstStyle/>
                    <a:p>
                      <a:pPr algn="ctr">
                        <a:lnSpc>
                          <a:spcPct val="200000"/>
                        </a:lnSpc>
                      </a:pPr>
                      <a:r>
                        <a:rPr lang="en-US" sz="1600" smtClean="0"/>
                        <a:t>Proactive approach </a:t>
                      </a:r>
                      <a:endParaRPr lang="en-US" sz="1600"/>
                    </a:p>
                  </a:txBody>
                  <a:tcPr/>
                </a:tc>
              </a:tr>
              <a:tr h="551311">
                <a:tc>
                  <a:txBody>
                    <a:bodyPr vert="horz" wrap="square"/>
                    <a:lstStyle/>
                    <a:p>
                      <a:pPr algn="ctr">
                        <a:lnSpc>
                          <a:spcPct val="200000"/>
                        </a:lnSpc>
                      </a:pPr>
                      <a:r>
                        <a:rPr lang="en-US" sz="1600" smtClean="0"/>
                        <a:t>Managerial tools </a:t>
                      </a:r>
                      <a:endParaRPr lang="en-US" sz="1600"/>
                    </a:p>
                  </a:txBody>
                  <a:tcPr/>
                </a:tc>
              </a:tr>
              <a:tr h="787010">
                <a:tc>
                  <a:txBody>
                    <a:bodyPr vert="horz" wrap="square"/>
                    <a:lstStyle/>
                    <a:p>
                      <a:pPr algn="ctr">
                        <a:lnSpc>
                          <a:spcPct val="200000"/>
                        </a:lnSpc>
                      </a:pPr>
                      <a:r>
                        <a:rPr lang="en-US" sz="1600" smtClean="0"/>
                        <a:t>Everyone's responsibility </a:t>
                      </a:r>
                      <a:endParaRPr lang="en-US" sz="160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95004832"/>
              </p:ext>
            </p:extLst>
          </p:nvPr>
        </p:nvGraphicFramePr>
        <p:xfrm>
          <a:off x="4800600" y="1828801"/>
          <a:ext cx="4114800" cy="3894950"/>
        </p:xfrm>
        <a:graphic>
          <a:graphicData uri="http://schemas.openxmlformats.org/drawingml/2006/table">
            <a:tbl>
              <a:tblPr firstRow="1" bandRow="1">
                <a:tableStyleId>{5C22544A-7EE6-4342-B048-85BDC9FD1C3A}</a:tableStyleId>
              </a:tblPr>
              <a:tblGrid>
                <a:gridCol w="4114800"/>
              </a:tblGrid>
              <a:tr h="745472">
                <a:tc>
                  <a:txBody>
                    <a:bodyPr vert="horz" wrap="square"/>
                    <a:lstStyle/>
                    <a:p>
                      <a:pPr algn="ctr"/>
                      <a:r>
                        <a:rPr kumimoji="0" lang="en-US" sz="4400" b="1" kern="1200" smtClean="0">
                          <a:solidFill>
                            <a:srgbClr val="FF0000"/>
                          </a:solidFill>
                          <a:latin typeface="Arabic Typesetting" pitchFamily="66" charset="-78"/>
                          <a:ea typeface="+mn-ea"/>
                          <a:cs typeface="Arabic Typesetting" pitchFamily="66" charset="-78"/>
                        </a:rPr>
                        <a:t>QC</a:t>
                      </a:r>
                      <a:endParaRPr kumimoji="0" lang="en-US" sz="4400" b="1" kern="1200">
                        <a:solidFill>
                          <a:srgbClr val="FF0000"/>
                        </a:solidFill>
                        <a:latin typeface="Arabic Typesetting" panose="03020402040406030203" pitchFamily="66" charset="-78"/>
                        <a:ea typeface="+mn-ea"/>
                        <a:cs typeface="Arabic Typesetting" panose="03020402040406030203" pitchFamily="66" charset="-78"/>
                      </a:endParaRPr>
                    </a:p>
                  </a:txBody>
                  <a:tcPr/>
                </a:tc>
              </a:tr>
              <a:tr h="466765">
                <a:tc>
                  <a:txBody>
                    <a:bodyPr vert="horz" wrap="square"/>
                    <a:lstStyle/>
                    <a:p>
                      <a:pPr algn="ctr">
                        <a:lnSpc>
                          <a:spcPct val="200000"/>
                        </a:lnSpc>
                      </a:pPr>
                      <a:r>
                        <a:rPr lang="en-US" sz="1600" smtClean="0"/>
                        <a:t>Product oriented </a:t>
                      </a:r>
                      <a:endParaRPr lang="en-US" sz="1600"/>
                    </a:p>
                  </a:txBody>
                  <a:tcPr/>
                </a:tc>
              </a:tr>
              <a:tr h="466765">
                <a:tc>
                  <a:txBody>
                    <a:bodyPr vert="horz" wrap="square"/>
                    <a:lstStyle/>
                    <a:p>
                      <a:pPr algn="ctr">
                        <a:lnSpc>
                          <a:spcPct val="200000"/>
                        </a:lnSpc>
                      </a:pPr>
                      <a:r>
                        <a:rPr lang="en-US" sz="1600" smtClean="0"/>
                        <a:t>Defect identification </a:t>
                      </a:r>
                      <a:endParaRPr lang="en-US" sz="1600"/>
                    </a:p>
                  </a:txBody>
                  <a:tcPr/>
                </a:tc>
              </a:tr>
              <a:tr h="466765">
                <a:tc>
                  <a:txBody>
                    <a:bodyPr vert="horz" wrap="square"/>
                    <a:lstStyle/>
                    <a:p>
                      <a:pPr algn="ctr">
                        <a:lnSpc>
                          <a:spcPct val="200000"/>
                        </a:lnSpc>
                      </a:pPr>
                      <a:r>
                        <a:rPr lang="en-US" sz="1600" smtClean="0"/>
                        <a:t>Reactive approach </a:t>
                      </a:r>
                      <a:endParaRPr lang="en-US" sz="1600"/>
                    </a:p>
                  </a:txBody>
                  <a:tcPr/>
                </a:tc>
              </a:tr>
              <a:tr h="466765">
                <a:tc>
                  <a:txBody>
                    <a:bodyPr vert="horz" wrap="square"/>
                    <a:lstStyle/>
                    <a:p>
                      <a:pPr algn="ctr">
                        <a:lnSpc>
                          <a:spcPct val="200000"/>
                        </a:lnSpc>
                      </a:pPr>
                      <a:r>
                        <a:rPr lang="en-US" sz="1600" smtClean="0"/>
                        <a:t>Corrective tool </a:t>
                      </a:r>
                      <a:endParaRPr lang="en-US" sz="1600"/>
                    </a:p>
                  </a:txBody>
                  <a:tcPr/>
                </a:tc>
              </a:tr>
              <a:tr h="816470">
                <a:tc>
                  <a:txBody>
                    <a:bodyPr vert="horz" wrap="square"/>
                    <a:lstStyle/>
                    <a:p>
                      <a:pPr algn="ctr">
                        <a:lnSpc>
                          <a:spcPct val="200000"/>
                        </a:lnSpc>
                      </a:pPr>
                      <a:r>
                        <a:rPr lang="en-US" sz="1600" smtClean="0"/>
                        <a:t>Specific team</a:t>
                      </a:r>
                      <a:r>
                        <a:rPr lang="ar-EG" sz="1600" baseline="0" smtClean="0"/>
                        <a:t> </a:t>
                      </a:r>
                      <a:r>
                        <a:rPr lang="en-US" sz="1600" baseline="0" smtClean="0"/>
                        <a:t> responsibility </a:t>
                      </a:r>
                      <a:endParaRPr lang="en-US" sz="1600"/>
                    </a:p>
                  </a:txBody>
                  <a:tcPr/>
                </a:tc>
              </a:tr>
            </a:tbl>
          </a:graphicData>
        </a:graphic>
      </p:graphicFrame>
      <p:sp>
        <p:nvSpPr>
          <p:cNvPr id="3" name="Rectangle 2"/>
          <p:cNvSpPr/>
          <p:nvPr/>
        </p:nvSpPr>
        <p:spPr>
          <a:xfrm>
            <a:off x="609600" y="533400"/>
            <a:ext cx="7696200" cy="830997"/>
          </a:xfrm>
          <a:prstGeom prst="rect">
            <a:avLst/>
          </a:prstGeom>
        </p:spPr>
        <p:txBody>
          <a:bodyPr wrap="square">
            <a:spAutoFit/>
          </a:bodyPr>
          <a:lstStyle/>
          <a:p>
            <a:pPr algn="just">
              <a:lnSpc>
                <a:spcPct val="200000"/>
              </a:lnSpc>
              <a:buFont typeface="Arial" pitchFamily="34" charset="0"/>
              <a:buChar char="•"/>
            </a:pPr>
            <a:r>
              <a:rPr lang="en-US" sz="2400" b="1" smtClean="0">
                <a:solidFill>
                  <a:srgbClr val="FF0000"/>
                </a:solidFill>
              </a:rPr>
              <a:t> Quality </a:t>
            </a:r>
            <a:r>
              <a:rPr lang="en-US" sz="2400" b="1">
                <a:solidFill>
                  <a:srgbClr val="FF0000"/>
                </a:solidFill>
              </a:rPr>
              <a:t>assurance QA and quality control QC:</a:t>
            </a:r>
          </a:p>
        </p:txBody>
      </p:sp>
    </p:spTree>
    <p:extLst>
      <p:ext uri="{BB962C8B-B14F-4D97-AF65-F5344CB8AC3E}">
        <p14:creationId xmlns:p14="http://schemas.microsoft.com/office/powerpoint/2010/main" val="1975603751"/>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a:xfrm>
            <a:off x="457200" y="457200"/>
            <a:ext cx="8534400" cy="914400"/>
          </a:xfrm>
        </p:spPr>
        <p:txBody>
          <a:bodyPr>
            <a:normAutofit/>
          </a:bodyPr>
          <a:lstStyle/>
          <a:p>
            <a:pPr algn="ctr"/>
            <a:r>
              <a:rPr lang="en-US" sz="4000" b="1" smtClean="0">
                <a:solidFill>
                  <a:srgbClr val="FF0000"/>
                </a:solidFill>
              </a:rPr>
              <a:t>Final report </a:t>
            </a:r>
            <a:endParaRPr lang="en-US" sz="4000" b="1">
              <a:solidFill>
                <a:srgbClr val="FF0000"/>
              </a:solidFill>
            </a:endParaRPr>
          </a:p>
        </p:txBody>
      </p:sp>
      <p:sp>
        <p:nvSpPr>
          <p:cNvPr id="2" name="Content Placeholder 1"/>
          <p:cNvSpPr>
            <a:spLocks noGrp="1"/>
          </p:cNvSpPr>
          <p:nvPr>
            <p:ph idx="1"/>
          </p:nvPr>
        </p:nvSpPr>
        <p:spPr>
          <a:xfrm>
            <a:off x="457200" y="1524000"/>
            <a:ext cx="3962400" cy="4876800"/>
          </a:xfrm>
        </p:spPr>
        <p:txBody>
          <a:bodyPr>
            <a:normAutofit fontScale="70000" lnSpcReduction="20000"/>
          </a:bodyPr>
          <a:lstStyle/>
          <a:p>
            <a:pPr marL="18288" indent="0">
              <a:lnSpc>
                <a:spcPct val="200000"/>
              </a:lnSpc>
              <a:buNone/>
            </a:pPr>
            <a:r>
              <a:rPr lang="en-US" smtClean="0"/>
              <a:t>1- Basic year .</a:t>
            </a:r>
          </a:p>
          <a:p>
            <a:pPr marL="18288" indent="0">
              <a:lnSpc>
                <a:spcPct val="200000"/>
              </a:lnSpc>
              <a:buNone/>
            </a:pPr>
            <a:r>
              <a:rPr lang="en-US" smtClean="0"/>
              <a:t>2-Methodology .</a:t>
            </a:r>
          </a:p>
          <a:p>
            <a:pPr marL="18288" indent="0">
              <a:lnSpc>
                <a:spcPct val="200000"/>
              </a:lnSpc>
              <a:buNone/>
            </a:pPr>
            <a:r>
              <a:rPr lang="en-US" smtClean="0"/>
              <a:t>2-Reduction carbon foot print .</a:t>
            </a:r>
          </a:p>
          <a:p>
            <a:pPr marL="18288" indent="0">
              <a:lnSpc>
                <a:spcPct val="200000"/>
              </a:lnSpc>
              <a:buNone/>
            </a:pPr>
            <a:r>
              <a:rPr lang="en-US" smtClean="0"/>
              <a:t>4-Report period.</a:t>
            </a:r>
          </a:p>
          <a:p>
            <a:pPr marL="18288" indent="0">
              <a:lnSpc>
                <a:spcPct val="200000"/>
              </a:lnSpc>
              <a:buNone/>
            </a:pPr>
            <a:r>
              <a:rPr lang="en-US" smtClean="0"/>
              <a:t>5-Development.</a:t>
            </a:r>
          </a:p>
          <a:p>
            <a:pPr marL="18288" indent="0" algn="r">
              <a:buNone/>
            </a:pPr>
            <a:r>
              <a:rPr lang="en-US" smtClean="0"/>
              <a:t> </a:t>
            </a:r>
            <a:endParaRPr lang="en-US"/>
          </a:p>
        </p:txBody>
      </p:sp>
    </p:spTree>
    <p:extLst>
      <p:ext uri="{BB962C8B-B14F-4D97-AF65-F5344CB8AC3E}">
        <p14:creationId xmlns:p14="http://schemas.microsoft.com/office/powerpoint/2010/main" val="3173233740"/>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914400" y="228600"/>
            <a:ext cx="8229600" cy="457200"/>
          </a:xfrm>
        </p:spPr>
        <p:txBody>
          <a:bodyPr>
            <a:noAutofit/>
          </a:bodyPr>
          <a:lstStyle/>
          <a:p>
            <a:pPr algn="r" rtl="1"/>
            <a:r>
              <a:rPr lang="ar-EG" sz="3600" b="1" smtClean="0">
                <a:solidFill>
                  <a:srgbClr val="FF0000"/>
                </a:solidFill>
                <a:latin typeface="Arabic Typesetting" pitchFamily="66" charset="-78"/>
                <a:cs typeface="Arabic Typesetting" pitchFamily="66" charset="-78"/>
              </a:rPr>
              <a:t>اهداف التنميه المستدامه  طبقا لمنظمه الأمم المتحده  2015 :</a:t>
            </a:r>
            <a:endParaRPr lang="en-US" sz="3600" b="1">
              <a:solidFill>
                <a:srgbClr val="FF0000"/>
              </a:solidFill>
              <a:latin typeface="Arabic Typesetting" panose="03020402040406030203" pitchFamily="66" charset="-78"/>
              <a:cs typeface="Arabic Typesetting" panose="03020402040406030203" pitchFamily="66"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49981"/>
              </p:ext>
            </p:extLst>
          </p:nvPr>
        </p:nvGraphicFramePr>
        <p:xfrm>
          <a:off x="0" y="762000"/>
          <a:ext cx="9144000" cy="7529340"/>
        </p:xfrm>
        <a:graphic>
          <a:graphicData uri="http://schemas.openxmlformats.org/drawingml/2006/table">
            <a:tbl>
              <a:tblPr firstRow="1" firstCol="1" bandRow="1">
                <a:tableStyleId>{5C22544A-7EE6-4342-B048-85BDC9FD1C3A}</a:tableStyleId>
              </a:tblPr>
              <a:tblGrid>
                <a:gridCol w="7435782"/>
                <a:gridCol w="1708218"/>
              </a:tblGrid>
              <a:tr h="304800">
                <a:tc>
                  <a:txBody>
                    <a:bodyPr vert="horz" wrap="square"/>
                    <a:lstStyle/>
                    <a:p>
                      <a:pPr marL="0" marR="0" algn="ctr">
                        <a:lnSpc>
                          <a:spcPct val="150000"/>
                        </a:lnSpc>
                        <a:spcBef>
                          <a:spcPct val="0"/>
                        </a:spcBef>
                        <a:spcAft>
                          <a:spcPct val="0"/>
                        </a:spcAft>
                      </a:pPr>
                      <a:r>
                        <a:rPr lang="ar-SA" sz="1600">
                          <a:solidFill>
                            <a:schemeClr val="tx1">
                              <a:lumMod val="95000"/>
                              <a:lumOff val="5000"/>
                            </a:schemeClr>
                          </a:solidFill>
                          <a:effectLst/>
                          <a:latin typeface="+mn-lt"/>
                        </a:rPr>
                        <a:t>منطوق الهدف</a:t>
                      </a:r>
                      <a:endParaRPr lang="en-US" sz="1100">
                        <a:solidFill>
                          <a:schemeClr val="tx1">
                            <a:lumMod val="95000"/>
                            <a:lumOff val="5000"/>
                          </a:schemeClr>
                        </a:solidFill>
                        <a:effectLst/>
                        <a:latin typeface="+mn-lt"/>
                        <a:ea typeface="Calibri"/>
                        <a:cs typeface="Arial"/>
                      </a:endParaRPr>
                    </a:p>
                  </a:txBody>
                  <a:tcPr marL="53578" marR="53578" marT="0" marB="0">
                    <a:solidFill>
                      <a:schemeClr val="accent1">
                        <a:lumMod val="20000"/>
                        <a:lumOff val="80000"/>
                      </a:schemeClr>
                    </a:solidFill>
                  </a:tcPr>
                </a:tc>
                <a:tc>
                  <a:txBody>
                    <a:bodyPr vert="horz" wrap="square"/>
                    <a:lstStyle/>
                    <a:p>
                      <a:pPr marL="0" marR="0" algn="ctr">
                        <a:lnSpc>
                          <a:spcPct val="150000"/>
                        </a:lnSpc>
                        <a:spcBef>
                          <a:spcPct val="0"/>
                        </a:spcBef>
                        <a:spcAft>
                          <a:spcPct val="0"/>
                        </a:spcAft>
                      </a:pPr>
                      <a:r>
                        <a:rPr lang="ar-SA" sz="1600">
                          <a:solidFill>
                            <a:schemeClr val="tx1">
                              <a:lumMod val="95000"/>
                              <a:lumOff val="5000"/>
                            </a:schemeClr>
                          </a:solidFill>
                          <a:effectLst/>
                          <a:latin typeface="+mn-lt"/>
                        </a:rPr>
                        <a:t>هدف رقم</a:t>
                      </a:r>
                      <a:endParaRPr lang="en-US" sz="1100">
                        <a:solidFill>
                          <a:schemeClr val="tx1">
                            <a:lumMod val="95000"/>
                            <a:lumOff val="5000"/>
                          </a:schemeClr>
                        </a:solidFill>
                        <a:effectLst/>
                        <a:latin typeface="+mn-lt"/>
                        <a:ea typeface="Calibri"/>
                        <a:cs typeface="Arial"/>
                      </a:endParaRPr>
                    </a:p>
                  </a:txBody>
                  <a:tcPr marL="53578" marR="53578" marT="0" marB="0"/>
                </a:tc>
              </a:tr>
              <a:tr h="317565">
                <a:tc>
                  <a:txBody>
                    <a:bodyPr vert="horz" wrap="square"/>
                    <a:lstStyle/>
                    <a:p>
                      <a:pPr marL="0" marR="0" algn="r">
                        <a:lnSpc>
                          <a:spcPct val="100000"/>
                        </a:lnSpc>
                        <a:spcBef>
                          <a:spcPct val="0"/>
                        </a:spcBef>
                        <a:spcAft>
                          <a:spcPct val="0"/>
                        </a:spcAft>
                      </a:pPr>
                      <a:r>
                        <a:rPr lang="ar-EG" sz="2000">
                          <a:solidFill>
                            <a:schemeClr val="tx1">
                              <a:lumMod val="95000"/>
                              <a:lumOff val="5000"/>
                            </a:schemeClr>
                          </a:solidFill>
                          <a:effectLst/>
                          <a:latin typeface="Arabic Typesetting" pitchFamily="66" charset="-78"/>
                          <a:cs typeface="Arabic Typesetting" pitchFamily="66" charset="-78"/>
                        </a:rPr>
                        <a:t>القضاء على الفقر بجميع أشكاله في كل مكان</a:t>
                      </a:r>
                      <a:endParaRPr lang="en-US" sz="2000">
                        <a:solidFill>
                          <a:schemeClr val="tx1">
                            <a:lumMod val="95000"/>
                            <a:lumOff val="5000"/>
                          </a:schemeClr>
                        </a:solidFill>
                        <a:effectLst/>
                        <a:latin typeface="Arabic Typesetting" pitchFamily="66" charset="-78"/>
                        <a:ea typeface="Calibri"/>
                        <a:cs typeface="Arabic Typesetting" pitchFamily="66" charset="-78"/>
                      </a:endParaRPr>
                    </a:p>
                  </a:txBody>
                  <a:tcPr marL="53578" marR="53578" marT="0" marB="0">
                    <a:noFill/>
                  </a:tcPr>
                </a:tc>
                <a:tc>
                  <a:txBody>
                    <a:bodyPr vert="horz" wrap="square"/>
                    <a:lstStyle/>
                    <a:p>
                      <a:pPr marL="0" marR="0" algn="ctr">
                        <a:lnSpc>
                          <a:spcPct val="100000"/>
                        </a:lnSpc>
                        <a:spcBef>
                          <a:spcPct val="0"/>
                        </a:spcBef>
                        <a:spcAft>
                          <a:spcPct val="0"/>
                        </a:spcAft>
                      </a:pPr>
                      <a:r>
                        <a:rPr lang="ar-SA" sz="2000">
                          <a:solidFill>
                            <a:srgbClr val="FF0000"/>
                          </a:solidFill>
                          <a:effectLst/>
                          <a:latin typeface="Arabic Typesetting" pitchFamily="66" charset="-78"/>
                          <a:cs typeface="Arabic Typesetting" pitchFamily="66" charset="-78"/>
                        </a:rPr>
                        <a:t>1</a:t>
                      </a:r>
                      <a:endParaRPr lang="en-US" sz="2000">
                        <a:solidFill>
                          <a:srgbClr val="FF0000"/>
                        </a:solidFill>
                        <a:effectLst/>
                        <a:latin typeface="Arabic Typesetting" pitchFamily="66" charset="-78"/>
                        <a:ea typeface="Calibri"/>
                        <a:cs typeface="Arabic Typesetting" pitchFamily="66" charset="-78"/>
                      </a:endParaRPr>
                    </a:p>
                  </a:txBody>
                  <a:tcPr marL="53578" marR="53578" marT="0" marB="0"/>
                </a:tc>
              </a:tr>
              <a:tr h="317565">
                <a:tc>
                  <a:txBody>
                    <a:bodyPr vert="horz" wrap="square"/>
                    <a:lstStyle/>
                    <a:p>
                      <a:pPr marL="0" marR="0" algn="r">
                        <a:lnSpc>
                          <a:spcPct val="100000"/>
                        </a:lnSpc>
                        <a:spcBef>
                          <a:spcPct val="0"/>
                        </a:spcBef>
                        <a:spcAft>
                          <a:spcPct val="0"/>
                        </a:spcAft>
                      </a:pPr>
                      <a:r>
                        <a:rPr lang="ar-EG" sz="2000">
                          <a:solidFill>
                            <a:schemeClr val="tx1">
                              <a:lumMod val="95000"/>
                              <a:lumOff val="5000"/>
                            </a:schemeClr>
                          </a:solidFill>
                          <a:effectLst/>
                          <a:latin typeface="Arabic Typesetting" pitchFamily="66" charset="-78"/>
                          <a:cs typeface="Arabic Typesetting" pitchFamily="66" charset="-78"/>
                        </a:rPr>
                        <a:t>القضاء على الجوع وتوفير الأمن الغذائي والتغذية المحسّنة وتعزيز الزراعة المستدامة</a:t>
                      </a:r>
                      <a:endParaRPr lang="en-US" sz="2000">
                        <a:solidFill>
                          <a:schemeClr val="tx1">
                            <a:lumMod val="95000"/>
                            <a:lumOff val="5000"/>
                          </a:schemeClr>
                        </a:solidFill>
                        <a:effectLst/>
                        <a:latin typeface="Arabic Typesetting" pitchFamily="66" charset="-78"/>
                        <a:ea typeface="Calibri"/>
                        <a:cs typeface="Arabic Typesetting" pitchFamily="66" charset="-78"/>
                      </a:endParaRPr>
                    </a:p>
                  </a:txBody>
                  <a:tcPr marL="53578" marR="53578" marT="0" marB="0">
                    <a:noFill/>
                  </a:tcPr>
                </a:tc>
                <a:tc>
                  <a:txBody>
                    <a:bodyPr vert="horz" wrap="square"/>
                    <a:lstStyle/>
                    <a:p>
                      <a:pPr marL="0" marR="0" algn="ctr" rtl="1">
                        <a:lnSpc>
                          <a:spcPct val="100000"/>
                        </a:lnSpc>
                        <a:spcBef>
                          <a:spcPct val="0"/>
                        </a:spcBef>
                        <a:spcAft>
                          <a:spcPct val="0"/>
                        </a:spcAft>
                      </a:pPr>
                      <a:r>
                        <a:rPr lang="ar-SA" sz="2000">
                          <a:solidFill>
                            <a:srgbClr val="FF0000"/>
                          </a:solidFill>
                          <a:effectLst/>
                          <a:latin typeface="Arabic Typesetting" pitchFamily="66" charset="-78"/>
                          <a:cs typeface="Arabic Typesetting" pitchFamily="66" charset="-78"/>
                        </a:rPr>
                        <a:t>2</a:t>
                      </a:r>
                      <a:endParaRPr lang="en-US" sz="2000">
                        <a:solidFill>
                          <a:srgbClr val="FF0000"/>
                        </a:solidFill>
                        <a:effectLst/>
                        <a:latin typeface="Arabic Typesetting" pitchFamily="66" charset="-78"/>
                        <a:ea typeface="Calibri"/>
                        <a:cs typeface="Arabic Typesetting" pitchFamily="66" charset="-78"/>
                      </a:endParaRPr>
                    </a:p>
                  </a:txBody>
                  <a:tcPr marL="53578" marR="53578" marT="0" marB="0"/>
                </a:tc>
              </a:tr>
              <a:tr h="317565">
                <a:tc>
                  <a:txBody>
                    <a:bodyPr vert="horz" wrap="square"/>
                    <a:lstStyle/>
                    <a:p>
                      <a:pPr marL="0" marR="0" algn="r">
                        <a:lnSpc>
                          <a:spcPct val="100000"/>
                        </a:lnSpc>
                        <a:spcBef>
                          <a:spcPct val="0"/>
                        </a:spcBef>
                        <a:spcAft>
                          <a:spcPct val="0"/>
                        </a:spcAft>
                      </a:pPr>
                      <a:r>
                        <a:rPr lang="ar-EG" sz="2000">
                          <a:solidFill>
                            <a:schemeClr val="tx1">
                              <a:lumMod val="95000"/>
                              <a:lumOff val="5000"/>
                            </a:schemeClr>
                          </a:solidFill>
                          <a:effectLst/>
                          <a:latin typeface="Arabic Typesetting" pitchFamily="66" charset="-78"/>
                          <a:cs typeface="Arabic Typesetting" pitchFamily="66" charset="-78"/>
                        </a:rPr>
                        <a:t>ضمان تمتّع الجميع بأنماط عيش صحية وبالرفاهية في جميع الأعمار.</a:t>
                      </a:r>
                      <a:endParaRPr lang="en-US" sz="2000">
                        <a:solidFill>
                          <a:schemeClr val="tx1">
                            <a:lumMod val="95000"/>
                            <a:lumOff val="5000"/>
                          </a:schemeClr>
                        </a:solidFill>
                        <a:effectLst/>
                        <a:latin typeface="Arabic Typesetting" pitchFamily="66" charset="-78"/>
                        <a:ea typeface="Calibri"/>
                        <a:cs typeface="Arabic Typesetting" pitchFamily="66" charset="-78"/>
                      </a:endParaRPr>
                    </a:p>
                  </a:txBody>
                  <a:tcPr marL="53578" marR="53578" marT="0" marB="0">
                    <a:noFill/>
                  </a:tcPr>
                </a:tc>
                <a:tc>
                  <a:txBody>
                    <a:bodyPr vert="horz" wrap="square"/>
                    <a:lstStyle/>
                    <a:p>
                      <a:pPr marL="0" marR="0" algn="ctr" rtl="1">
                        <a:lnSpc>
                          <a:spcPct val="100000"/>
                        </a:lnSpc>
                        <a:spcBef>
                          <a:spcPct val="0"/>
                        </a:spcBef>
                        <a:spcAft>
                          <a:spcPct val="0"/>
                        </a:spcAft>
                      </a:pPr>
                      <a:r>
                        <a:rPr lang="ar-SA" sz="2000">
                          <a:solidFill>
                            <a:srgbClr val="FF0000"/>
                          </a:solidFill>
                          <a:effectLst/>
                          <a:latin typeface="Arabic Typesetting" pitchFamily="66" charset="-78"/>
                          <a:cs typeface="Arabic Typesetting" pitchFamily="66" charset="-78"/>
                        </a:rPr>
                        <a:t>3</a:t>
                      </a:r>
                      <a:endParaRPr lang="en-US" sz="2000">
                        <a:solidFill>
                          <a:srgbClr val="FF0000"/>
                        </a:solidFill>
                        <a:effectLst/>
                        <a:latin typeface="Arabic Typesetting" pitchFamily="66" charset="-78"/>
                        <a:ea typeface="Calibri"/>
                        <a:cs typeface="Arabic Typesetting" pitchFamily="66" charset="-78"/>
                      </a:endParaRPr>
                    </a:p>
                  </a:txBody>
                  <a:tcPr marL="53578" marR="53578" marT="0" marB="0"/>
                </a:tc>
              </a:tr>
              <a:tr h="317565">
                <a:tc>
                  <a:txBody>
                    <a:bodyPr vert="horz" wrap="square"/>
                    <a:lstStyle/>
                    <a:p>
                      <a:pPr marL="0" marR="0" algn="r">
                        <a:lnSpc>
                          <a:spcPct val="100000"/>
                        </a:lnSpc>
                        <a:spcBef>
                          <a:spcPct val="0"/>
                        </a:spcBef>
                        <a:spcAft>
                          <a:spcPct val="0"/>
                        </a:spcAft>
                      </a:pPr>
                      <a:r>
                        <a:rPr lang="ar-EG" sz="2000">
                          <a:solidFill>
                            <a:schemeClr val="tx1">
                              <a:lumMod val="95000"/>
                              <a:lumOff val="5000"/>
                            </a:schemeClr>
                          </a:solidFill>
                          <a:effectLst/>
                          <a:latin typeface="Arabic Typesetting" pitchFamily="66" charset="-78"/>
                          <a:cs typeface="Arabic Typesetting" pitchFamily="66" charset="-78"/>
                        </a:rPr>
                        <a:t>ضمان التعليم الجيد المنصف والشامل للجميع وتعزيز فرص التعلّم مدى الحياة للجميع.</a:t>
                      </a:r>
                      <a:endParaRPr lang="en-US" sz="2000">
                        <a:solidFill>
                          <a:schemeClr val="tx1">
                            <a:lumMod val="95000"/>
                            <a:lumOff val="5000"/>
                          </a:schemeClr>
                        </a:solidFill>
                        <a:effectLst/>
                        <a:latin typeface="Arabic Typesetting" pitchFamily="66" charset="-78"/>
                        <a:ea typeface="Calibri"/>
                        <a:cs typeface="Arabic Typesetting" pitchFamily="66" charset="-78"/>
                      </a:endParaRPr>
                    </a:p>
                  </a:txBody>
                  <a:tcPr marL="53578" marR="53578" marT="0" marB="0">
                    <a:noFill/>
                  </a:tcPr>
                </a:tc>
                <a:tc>
                  <a:txBody>
                    <a:bodyPr vert="horz" wrap="square"/>
                    <a:lstStyle/>
                    <a:p>
                      <a:pPr marL="0" marR="0" algn="ctr" rtl="1">
                        <a:lnSpc>
                          <a:spcPct val="100000"/>
                        </a:lnSpc>
                        <a:spcBef>
                          <a:spcPct val="0"/>
                        </a:spcBef>
                        <a:spcAft>
                          <a:spcPct val="0"/>
                        </a:spcAft>
                      </a:pPr>
                      <a:r>
                        <a:rPr lang="ar-SA" sz="2000">
                          <a:solidFill>
                            <a:srgbClr val="FF0000"/>
                          </a:solidFill>
                          <a:effectLst/>
                          <a:latin typeface="Arabic Typesetting" pitchFamily="66" charset="-78"/>
                          <a:cs typeface="Arabic Typesetting" pitchFamily="66" charset="-78"/>
                        </a:rPr>
                        <a:t>4</a:t>
                      </a:r>
                      <a:endParaRPr lang="en-US" sz="2000">
                        <a:solidFill>
                          <a:srgbClr val="FF0000"/>
                        </a:solidFill>
                        <a:effectLst/>
                        <a:latin typeface="Arabic Typesetting" pitchFamily="66" charset="-78"/>
                        <a:ea typeface="Calibri"/>
                        <a:cs typeface="Arabic Typesetting" pitchFamily="66" charset="-78"/>
                      </a:endParaRPr>
                    </a:p>
                  </a:txBody>
                  <a:tcPr marL="53578" marR="53578" marT="0" marB="0"/>
                </a:tc>
              </a:tr>
              <a:tr h="317565">
                <a:tc>
                  <a:txBody>
                    <a:bodyPr vert="horz" wrap="square"/>
                    <a:lstStyle/>
                    <a:p>
                      <a:pPr marL="0" marR="0" algn="r">
                        <a:lnSpc>
                          <a:spcPct val="100000"/>
                        </a:lnSpc>
                        <a:spcBef>
                          <a:spcPct val="0"/>
                        </a:spcBef>
                        <a:spcAft>
                          <a:spcPct val="0"/>
                        </a:spcAft>
                        <a:tabLst>
                          <a:tab pos="3455670"/>
                        </a:tabLst>
                      </a:pPr>
                      <a:r>
                        <a:rPr lang="ar-EG" sz="2000">
                          <a:solidFill>
                            <a:schemeClr val="tx1">
                              <a:lumMod val="95000"/>
                              <a:lumOff val="5000"/>
                            </a:schemeClr>
                          </a:solidFill>
                          <a:effectLst/>
                          <a:latin typeface="Arabic Typesetting" pitchFamily="66" charset="-78"/>
                          <a:cs typeface="Arabic Typesetting" pitchFamily="66" charset="-78"/>
                        </a:rPr>
                        <a:t>المساواة بين الجنسين .</a:t>
                      </a:r>
                      <a:endParaRPr lang="en-US" sz="2000">
                        <a:solidFill>
                          <a:schemeClr val="tx1">
                            <a:lumMod val="95000"/>
                            <a:lumOff val="5000"/>
                          </a:schemeClr>
                        </a:solidFill>
                        <a:effectLst/>
                        <a:latin typeface="Arabic Typesetting" pitchFamily="66" charset="-78"/>
                        <a:ea typeface="Calibri"/>
                        <a:cs typeface="Arabic Typesetting" pitchFamily="66" charset="-78"/>
                      </a:endParaRPr>
                    </a:p>
                  </a:txBody>
                  <a:tcPr marL="53578" marR="53578" marT="0" marB="0">
                    <a:noFill/>
                  </a:tcPr>
                </a:tc>
                <a:tc>
                  <a:txBody>
                    <a:bodyPr vert="horz" wrap="square"/>
                    <a:lstStyle/>
                    <a:p>
                      <a:pPr marL="0" marR="0" algn="ctr">
                        <a:lnSpc>
                          <a:spcPct val="100000"/>
                        </a:lnSpc>
                        <a:spcBef>
                          <a:spcPct val="0"/>
                        </a:spcBef>
                        <a:spcAft>
                          <a:spcPct val="0"/>
                        </a:spcAft>
                      </a:pPr>
                      <a:r>
                        <a:rPr lang="ar-SA" sz="2000">
                          <a:solidFill>
                            <a:srgbClr val="FF0000"/>
                          </a:solidFill>
                          <a:effectLst/>
                          <a:latin typeface="Arabic Typesetting" pitchFamily="66" charset="-78"/>
                          <a:cs typeface="Arabic Typesetting" pitchFamily="66" charset="-78"/>
                        </a:rPr>
                        <a:t>5</a:t>
                      </a:r>
                      <a:endParaRPr lang="en-US" sz="2000">
                        <a:solidFill>
                          <a:srgbClr val="FF0000"/>
                        </a:solidFill>
                        <a:effectLst/>
                        <a:latin typeface="Arabic Typesetting" pitchFamily="66" charset="-78"/>
                        <a:ea typeface="Calibri"/>
                        <a:cs typeface="Arabic Typesetting" pitchFamily="66" charset="-78"/>
                      </a:endParaRPr>
                    </a:p>
                  </a:txBody>
                  <a:tcPr marL="53578" marR="53578" marT="0" marB="0"/>
                </a:tc>
              </a:tr>
              <a:tr h="317565">
                <a:tc>
                  <a:txBody>
                    <a:bodyPr vert="horz" wrap="square"/>
                    <a:lstStyle/>
                    <a:p>
                      <a:pPr marL="0" marR="0" algn="r">
                        <a:lnSpc>
                          <a:spcPct val="100000"/>
                        </a:lnSpc>
                        <a:spcBef>
                          <a:spcPct val="0"/>
                        </a:spcBef>
                        <a:spcAft>
                          <a:spcPct val="0"/>
                        </a:spcAft>
                      </a:pPr>
                      <a:r>
                        <a:rPr kumimoji="0" lang="ar-EG" sz="2000" b="1" kern="1200">
                          <a:solidFill>
                            <a:schemeClr val="tx1">
                              <a:lumMod val="95000"/>
                              <a:lumOff val="5000"/>
                            </a:schemeClr>
                          </a:solidFill>
                          <a:effectLst/>
                          <a:latin typeface="Arabic Typesetting" pitchFamily="66" charset="-78"/>
                          <a:ea typeface="+mn-ea"/>
                          <a:cs typeface="Arabic Typesetting" pitchFamily="66" charset="-78"/>
                        </a:rPr>
                        <a:t>ضمان توافر المياه وخدمات الصرف الصحي للجميع </a:t>
                      </a:r>
                      <a:r>
                        <a:rPr lang="ar-EG" sz="2000">
                          <a:solidFill>
                            <a:schemeClr val="tx1">
                              <a:lumMod val="95000"/>
                              <a:lumOff val="5000"/>
                            </a:schemeClr>
                          </a:solidFill>
                          <a:effectLst/>
                          <a:latin typeface="Arabic Typesetting" pitchFamily="66" charset="-78"/>
                          <a:cs typeface="Arabic Typesetting" pitchFamily="66" charset="-78"/>
                        </a:rPr>
                        <a:t>.</a:t>
                      </a:r>
                      <a:endParaRPr lang="en-US" sz="2000">
                        <a:solidFill>
                          <a:schemeClr val="tx1">
                            <a:lumMod val="95000"/>
                            <a:lumOff val="5000"/>
                          </a:schemeClr>
                        </a:solidFill>
                        <a:effectLst/>
                        <a:latin typeface="Arabic Typesetting" pitchFamily="66" charset="-78"/>
                        <a:ea typeface="Calibri"/>
                        <a:cs typeface="Arabic Typesetting" pitchFamily="66" charset="-78"/>
                      </a:endParaRPr>
                    </a:p>
                  </a:txBody>
                  <a:tcPr marL="53578" marR="53578" marT="0" marB="0">
                    <a:noFill/>
                  </a:tcPr>
                </a:tc>
                <a:tc>
                  <a:txBody>
                    <a:bodyPr vert="horz" wrap="square"/>
                    <a:lstStyle/>
                    <a:p>
                      <a:pPr marL="0" marR="0" algn="ctr" rtl="1">
                        <a:lnSpc>
                          <a:spcPct val="100000"/>
                        </a:lnSpc>
                        <a:spcBef>
                          <a:spcPct val="0"/>
                        </a:spcBef>
                        <a:spcAft>
                          <a:spcPct val="0"/>
                        </a:spcAft>
                      </a:pPr>
                      <a:r>
                        <a:rPr kumimoji="0" lang="ar-SA" sz="2000" b="1" kern="1200">
                          <a:solidFill>
                            <a:srgbClr val="FF0000"/>
                          </a:solidFill>
                          <a:effectLst/>
                          <a:latin typeface="Arabic Typesetting" pitchFamily="66" charset="-78"/>
                          <a:ea typeface="+mn-ea"/>
                          <a:cs typeface="Arabic Typesetting" pitchFamily="66" charset="-78"/>
                        </a:rPr>
                        <a:t>6</a:t>
                      </a:r>
                      <a:endParaRPr kumimoji="0" lang="en-US" sz="2000" b="1" kern="1200">
                        <a:solidFill>
                          <a:srgbClr val="FF0000"/>
                        </a:solidFill>
                        <a:effectLst/>
                        <a:latin typeface="Arabic Typesetting" pitchFamily="66" charset="-78"/>
                        <a:ea typeface="+mn-ea"/>
                        <a:cs typeface="Arabic Typesetting" pitchFamily="66" charset="-78"/>
                      </a:endParaRPr>
                    </a:p>
                  </a:txBody>
                  <a:tcPr marL="53578" marR="53578" marT="0" marB="0"/>
                </a:tc>
              </a:tr>
              <a:tr h="317565">
                <a:tc>
                  <a:txBody>
                    <a:bodyPr vert="horz" wrap="square"/>
                    <a:lstStyle/>
                    <a:p>
                      <a:pPr marL="0" marR="0" algn="r">
                        <a:lnSpc>
                          <a:spcPct val="100000"/>
                        </a:lnSpc>
                        <a:spcBef>
                          <a:spcPct val="0"/>
                        </a:spcBef>
                        <a:spcAft>
                          <a:spcPct val="0"/>
                        </a:spcAft>
                      </a:pPr>
                      <a:r>
                        <a:rPr lang="ar-EG" sz="2000">
                          <a:solidFill>
                            <a:schemeClr val="tx1">
                              <a:lumMod val="95000"/>
                              <a:lumOff val="5000"/>
                            </a:schemeClr>
                          </a:solidFill>
                          <a:effectLst/>
                          <a:latin typeface="Arabic Typesetting" pitchFamily="66" charset="-78"/>
                          <a:cs typeface="Arabic Typesetting" pitchFamily="66" charset="-78"/>
                        </a:rPr>
                        <a:t>ضمان حصول الجميع بتكلفة ميسورة على خدمات الطاقة الحديثة الموثوقة والمستدامة.</a:t>
                      </a:r>
                      <a:endParaRPr lang="en-US" sz="2000">
                        <a:solidFill>
                          <a:schemeClr val="tx1">
                            <a:lumMod val="95000"/>
                            <a:lumOff val="5000"/>
                          </a:schemeClr>
                        </a:solidFill>
                        <a:effectLst/>
                        <a:latin typeface="Arabic Typesetting" pitchFamily="66" charset="-78"/>
                        <a:ea typeface="Calibri"/>
                        <a:cs typeface="Arabic Typesetting" pitchFamily="66" charset="-78"/>
                      </a:endParaRPr>
                    </a:p>
                  </a:txBody>
                  <a:tcPr marL="53578" marR="53578" marT="0" marB="0">
                    <a:noFill/>
                  </a:tcPr>
                </a:tc>
                <a:tc>
                  <a:txBody>
                    <a:bodyPr vert="horz" wrap="square"/>
                    <a:lstStyle/>
                    <a:p>
                      <a:pPr marL="0" marR="0" algn="ctr" rtl="1">
                        <a:lnSpc>
                          <a:spcPct val="100000"/>
                        </a:lnSpc>
                        <a:spcBef>
                          <a:spcPct val="0"/>
                        </a:spcBef>
                        <a:spcAft>
                          <a:spcPct val="0"/>
                        </a:spcAft>
                      </a:pPr>
                      <a:r>
                        <a:rPr lang="ar-SA" sz="2000">
                          <a:solidFill>
                            <a:srgbClr val="FF0000"/>
                          </a:solidFill>
                          <a:effectLst/>
                          <a:latin typeface="Arabic Typesetting" pitchFamily="66" charset="-78"/>
                          <a:cs typeface="Arabic Typesetting" pitchFamily="66" charset="-78"/>
                        </a:rPr>
                        <a:t>7</a:t>
                      </a:r>
                      <a:endParaRPr lang="en-US" sz="2000">
                        <a:solidFill>
                          <a:srgbClr val="FF0000"/>
                        </a:solidFill>
                        <a:effectLst/>
                        <a:latin typeface="Arabic Typesetting" pitchFamily="66" charset="-78"/>
                        <a:ea typeface="Calibri"/>
                        <a:cs typeface="Arabic Typesetting" pitchFamily="66" charset="-78"/>
                      </a:endParaRPr>
                    </a:p>
                  </a:txBody>
                  <a:tcPr marL="53578" marR="53578" marT="0" marB="0"/>
                </a:tc>
              </a:tr>
              <a:tr h="317565">
                <a:tc>
                  <a:txBody>
                    <a:bodyPr vert="horz" wrap="square"/>
                    <a:lstStyle/>
                    <a:p>
                      <a:pPr marL="0" marR="0" algn="r">
                        <a:lnSpc>
                          <a:spcPct val="100000"/>
                        </a:lnSpc>
                        <a:spcBef>
                          <a:spcPct val="0"/>
                        </a:spcBef>
                        <a:spcAft>
                          <a:spcPct val="0"/>
                        </a:spcAft>
                      </a:pPr>
                      <a:r>
                        <a:rPr lang="ar-EG" sz="2000">
                          <a:solidFill>
                            <a:schemeClr val="tx1">
                              <a:lumMod val="95000"/>
                              <a:lumOff val="5000"/>
                            </a:schemeClr>
                          </a:solidFill>
                          <a:effectLst/>
                          <a:latin typeface="Arabic Typesetting" pitchFamily="66" charset="-78"/>
                          <a:cs typeface="Arabic Typesetting" pitchFamily="66" charset="-78"/>
                        </a:rPr>
                        <a:t>تعزيز النمو الاقتصادي المطرد والشامل للجميع والمستدام، والعمالة الكاملة والمنتجة، وتوفير العمل اللائق للجميع .</a:t>
                      </a:r>
                      <a:endParaRPr lang="en-US" sz="2000">
                        <a:solidFill>
                          <a:schemeClr val="tx1">
                            <a:lumMod val="95000"/>
                            <a:lumOff val="5000"/>
                          </a:schemeClr>
                        </a:solidFill>
                        <a:effectLst/>
                        <a:latin typeface="Arabic Typesetting" pitchFamily="66" charset="-78"/>
                        <a:ea typeface="Calibri"/>
                        <a:cs typeface="Arabic Typesetting" pitchFamily="66" charset="-78"/>
                      </a:endParaRPr>
                    </a:p>
                  </a:txBody>
                  <a:tcPr marL="53578" marR="53578" marT="0" marB="0">
                    <a:noFill/>
                  </a:tcPr>
                </a:tc>
                <a:tc>
                  <a:txBody>
                    <a:bodyPr vert="horz" wrap="square"/>
                    <a:lstStyle/>
                    <a:p>
                      <a:pPr marL="0" marR="0" algn="ctr">
                        <a:lnSpc>
                          <a:spcPct val="100000"/>
                        </a:lnSpc>
                        <a:spcBef>
                          <a:spcPct val="0"/>
                        </a:spcBef>
                        <a:spcAft>
                          <a:spcPct val="0"/>
                        </a:spcAft>
                      </a:pPr>
                      <a:r>
                        <a:rPr lang="ar-SA" sz="2000">
                          <a:solidFill>
                            <a:srgbClr val="FF0000"/>
                          </a:solidFill>
                          <a:effectLst/>
                          <a:latin typeface="Arabic Typesetting" pitchFamily="66" charset="-78"/>
                          <a:cs typeface="Arabic Typesetting" pitchFamily="66" charset="-78"/>
                        </a:rPr>
                        <a:t>8</a:t>
                      </a:r>
                      <a:endParaRPr lang="en-US" sz="2000">
                        <a:solidFill>
                          <a:srgbClr val="FF0000"/>
                        </a:solidFill>
                        <a:effectLst/>
                        <a:latin typeface="Arabic Typesetting" pitchFamily="66" charset="-78"/>
                        <a:ea typeface="Calibri"/>
                        <a:cs typeface="Arabic Typesetting" pitchFamily="66" charset="-78"/>
                      </a:endParaRPr>
                    </a:p>
                  </a:txBody>
                  <a:tcPr marL="53578" marR="53578" marT="0" marB="0"/>
                </a:tc>
              </a:tr>
              <a:tr h="317565">
                <a:tc>
                  <a:txBody>
                    <a:bodyPr vert="horz" wrap="square"/>
                    <a:lstStyle/>
                    <a:p>
                      <a:pPr marL="0" marR="0" algn="r">
                        <a:lnSpc>
                          <a:spcPct val="100000"/>
                        </a:lnSpc>
                        <a:spcBef>
                          <a:spcPct val="0"/>
                        </a:spcBef>
                        <a:spcAft>
                          <a:spcPct val="0"/>
                        </a:spcAft>
                      </a:pPr>
                      <a:r>
                        <a:rPr lang="ar-EG" sz="2000">
                          <a:solidFill>
                            <a:schemeClr val="tx1">
                              <a:lumMod val="95000"/>
                              <a:lumOff val="5000"/>
                            </a:schemeClr>
                          </a:solidFill>
                          <a:effectLst/>
                          <a:latin typeface="Arabic Typesetting" pitchFamily="66" charset="-78"/>
                          <a:cs typeface="Arabic Typesetting" pitchFamily="66" charset="-78"/>
                        </a:rPr>
                        <a:t>الصناعة والابتكار والبنية التحتية .</a:t>
                      </a:r>
                      <a:endParaRPr lang="en-US" sz="2000">
                        <a:solidFill>
                          <a:schemeClr val="tx1">
                            <a:lumMod val="95000"/>
                            <a:lumOff val="5000"/>
                          </a:schemeClr>
                        </a:solidFill>
                        <a:effectLst/>
                        <a:latin typeface="Arabic Typesetting" pitchFamily="66" charset="-78"/>
                        <a:ea typeface="Calibri"/>
                        <a:cs typeface="Arabic Typesetting" pitchFamily="66" charset="-78"/>
                      </a:endParaRPr>
                    </a:p>
                  </a:txBody>
                  <a:tcPr marL="53578" marR="53578" marT="0" marB="0">
                    <a:noFill/>
                  </a:tcPr>
                </a:tc>
                <a:tc>
                  <a:txBody>
                    <a:bodyPr vert="horz" wrap="square"/>
                    <a:lstStyle/>
                    <a:p>
                      <a:pPr marL="0" marR="0" algn="ctr">
                        <a:lnSpc>
                          <a:spcPct val="100000"/>
                        </a:lnSpc>
                        <a:spcBef>
                          <a:spcPct val="0"/>
                        </a:spcBef>
                        <a:spcAft>
                          <a:spcPct val="0"/>
                        </a:spcAft>
                      </a:pPr>
                      <a:r>
                        <a:rPr lang="ar-SA" sz="2000">
                          <a:solidFill>
                            <a:srgbClr val="FF0000"/>
                          </a:solidFill>
                          <a:effectLst/>
                          <a:latin typeface="Arabic Typesetting" pitchFamily="66" charset="-78"/>
                          <a:cs typeface="Arabic Typesetting" pitchFamily="66" charset="-78"/>
                        </a:rPr>
                        <a:t>9</a:t>
                      </a:r>
                      <a:endParaRPr lang="en-US" sz="2000">
                        <a:solidFill>
                          <a:srgbClr val="FF0000"/>
                        </a:solidFill>
                        <a:effectLst/>
                        <a:latin typeface="Arabic Typesetting" pitchFamily="66" charset="-78"/>
                        <a:ea typeface="Calibri"/>
                        <a:cs typeface="Arabic Typesetting" pitchFamily="66" charset="-78"/>
                      </a:endParaRPr>
                    </a:p>
                  </a:txBody>
                  <a:tcPr marL="53578" marR="53578" marT="0" marB="0"/>
                </a:tc>
              </a:tr>
              <a:tr h="317565">
                <a:tc>
                  <a:txBody>
                    <a:bodyPr vert="horz" wrap="square"/>
                    <a:lstStyle/>
                    <a:p>
                      <a:pPr marL="0" marR="0" algn="r">
                        <a:lnSpc>
                          <a:spcPct val="100000"/>
                        </a:lnSpc>
                        <a:spcBef>
                          <a:spcPct val="0"/>
                        </a:spcBef>
                        <a:spcAft>
                          <a:spcPct val="0"/>
                        </a:spcAft>
                      </a:pPr>
                      <a:r>
                        <a:rPr lang="ar-EG" sz="2000">
                          <a:solidFill>
                            <a:schemeClr val="tx1">
                              <a:lumMod val="95000"/>
                              <a:lumOff val="5000"/>
                            </a:schemeClr>
                          </a:solidFill>
                          <a:effectLst/>
                          <a:latin typeface="Arabic Typesetting" pitchFamily="66" charset="-78"/>
                          <a:cs typeface="Arabic Typesetting" pitchFamily="66" charset="-78"/>
                        </a:rPr>
                        <a:t>الحد من أوجه عدم المساواه </a:t>
                      </a:r>
                      <a:endParaRPr lang="en-US" sz="2000">
                        <a:solidFill>
                          <a:schemeClr val="tx1">
                            <a:lumMod val="95000"/>
                            <a:lumOff val="5000"/>
                          </a:schemeClr>
                        </a:solidFill>
                        <a:effectLst/>
                        <a:latin typeface="Arabic Typesetting" pitchFamily="66" charset="-78"/>
                        <a:ea typeface="Calibri"/>
                        <a:cs typeface="Arabic Typesetting" pitchFamily="66" charset="-78"/>
                      </a:endParaRPr>
                    </a:p>
                  </a:txBody>
                  <a:tcPr marL="53578" marR="53578" marT="0" marB="0">
                    <a:noFill/>
                  </a:tcPr>
                </a:tc>
                <a:tc>
                  <a:txBody>
                    <a:bodyPr vert="horz" wrap="square"/>
                    <a:lstStyle/>
                    <a:p>
                      <a:pPr marL="0" marR="0" algn="ctr">
                        <a:lnSpc>
                          <a:spcPct val="100000"/>
                        </a:lnSpc>
                        <a:spcBef>
                          <a:spcPct val="0"/>
                        </a:spcBef>
                        <a:spcAft>
                          <a:spcPct val="0"/>
                        </a:spcAft>
                      </a:pPr>
                      <a:r>
                        <a:rPr lang="ar-SA" sz="2000">
                          <a:solidFill>
                            <a:srgbClr val="FF0000"/>
                          </a:solidFill>
                          <a:effectLst/>
                          <a:latin typeface="Arabic Typesetting" pitchFamily="66" charset="-78"/>
                          <a:cs typeface="Arabic Typesetting" pitchFamily="66" charset="-78"/>
                        </a:rPr>
                        <a:t>10</a:t>
                      </a:r>
                      <a:endParaRPr lang="en-US" sz="2000">
                        <a:solidFill>
                          <a:srgbClr val="FF0000"/>
                        </a:solidFill>
                        <a:effectLst/>
                        <a:latin typeface="Arabic Typesetting" pitchFamily="66" charset="-78"/>
                        <a:ea typeface="Calibri"/>
                        <a:cs typeface="Arabic Typesetting" pitchFamily="66" charset="-78"/>
                      </a:endParaRPr>
                    </a:p>
                  </a:txBody>
                  <a:tcPr marL="53578" marR="53578" marT="0" marB="0"/>
                </a:tc>
              </a:tr>
              <a:tr h="317565">
                <a:tc>
                  <a:txBody>
                    <a:bodyPr vert="horz" wrap="square"/>
                    <a:lstStyle/>
                    <a:p>
                      <a:pPr marL="0" marR="0" algn="r" rtl="1">
                        <a:lnSpc>
                          <a:spcPct val="100000"/>
                        </a:lnSpc>
                        <a:spcBef>
                          <a:spcPct val="0"/>
                        </a:spcBef>
                        <a:spcAft>
                          <a:spcPct val="0"/>
                        </a:spcAft>
                        <a:tabLst>
                          <a:tab pos="3411220"/>
                        </a:tabLst>
                      </a:pPr>
                      <a:r>
                        <a:rPr lang="ar-EG" sz="2000">
                          <a:solidFill>
                            <a:schemeClr val="tx1">
                              <a:lumMod val="95000"/>
                              <a:lumOff val="5000"/>
                            </a:schemeClr>
                          </a:solidFill>
                          <a:effectLst/>
                          <a:latin typeface="Arabic Typesetting" pitchFamily="66" charset="-78"/>
                          <a:cs typeface="Arabic Typesetting" pitchFamily="66" charset="-78"/>
                        </a:rPr>
                        <a:t>جعل المدن والمستوطنات البشرية شاملة للجميع وآمنة وقادرة على الصمود ومستدامة.</a:t>
                      </a:r>
                      <a:endParaRPr lang="en-US" sz="2000">
                        <a:solidFill>
                          <a:schemeClr val="tx1">
                            <a:lumMod val="95000"/>
                            <a:lumOff val="5000"/>
                          </a:schemeClr>
                        </a:solidFill>
                        <a:effectLst/>
                        <a:latin typeface="Arabic Typesetting" pitchFamily="66" charset="-78"/>
                        <a:ea typeface="Calibri"/>
                        <a:cs typeface="Arabic Typesetting" pitchFamily="66" charset="-78"/>
                      </a:endParaRPr>
                    </a:p>
                  </a:txBody>
                  <a:tcPr marL="53578" marR="53578" marT="0" marB="0">
                    <a:noFill/>
                  </a:tcPr>
                </a:tc>
                <a:tc>
                  <a:txBody>
                    <a:bodyPr vert="horz" wrap="square"/>
                    <a:lstStyle/>
                    <a:p>
                      <a:pPr marL="0" marR="0" algn="ctr" rtl="1">
                        <a:lnSpc>
                          <a:spcPct val="100000"/>
                        </a:lnSpc>
                        <a:spcBef>
                          <a:spcPct val="0"/>
                        </a:spcBef>
                        <a:spcAft>
                          <a:spcPct val="0"/>
                        </a:spcAft>
                      </a:pPr>
                      <a:r>
                        <a:rPr lang="ar-SA" sz="2000">
                          <a:solidFill>
                            <a:srgbClr val="FF0000"/>
                          </a:solidFill>
                          <a:effectLst/>
                          <a:latin typeface="Arabic Typesetting" pitchFamily="66" charset="-78"/>
                          <a:cs typeface="Arabic Typesetting" pitchFamily="66" charset="-78"/>
                        </a:rPr>
                        <a:t>11</a:t>
                      </a:r>
                      <a:endParaRPr lang="en-US" sz="2000">
                        <a:solidFill>
                          <a:srgbClr val="FF0000"/>
                        </a:solidFill>
                        <a:effectLst/>
                        <a:latin typeface="Arabic Typesetting" pitchFamily="66" charset="-78"/>
                        <a:ea typeface="Calibri"/>
                        <a:cs typeface="Arabic Typesetting" pitchFamily="66" charset="-78"/>
                      </a:endParaRPr>
                    </a:p>
                  </a:txBody>
                  <a:tcPr marL="53578" marR="53578" marT="0" marB="0"/>
                </a:tc>
              </a:tr>
              <a:tr h="317565">
                <a:tc>
                  <a:txBody>
                    <a:bodyPr vert="horz" wrap="square"/>
                    <a:lstStyle/>
                    <a:p>
                      <a:pPr marL="0" marR="0" algn="r">
                        <a:lnSpc>
                          <a:spcPct val="100000"/>
                        </a:lnSpc>
                        <a:spcBef>
                          <a:spcPct val="0"/>
                        </a:spcBef>
                        <a:spcAft>
                          <a:spcPct val="0"/>
                        </a:spcAft>
                      </a:pPr>
                      <a:r>
                        <a:rPr lang="ar-EG" sz="2000">
                          <a:solidFill>
                            <a:schemeClr val="tx1">
                              <a:lumMod val="95000"/>
                              <a:lumOff val="5000"/>
                            </a:schemeClr>
                          </a:solidFill>
                          <a:effectLst/>
                          <a:latin typeface="Arabic Typesetting" pitchFamily="66" charset="-78"/>
                          <a:cs typeface="Arabic Typesetting" pitchFamily="66" charset="-78"/>
                        </a:rPr>
                        <a:t>ضمان وجود أنماط استهلاك وإنتاج مستدامة .</a:t>
                      </a:r>
                      <a:endParaRPr lang="en-US" sz="2000">
                        <a:solidFill>
                          <a:schemeClr val="tx1">
                            <a:lumMod val="95000"/>
                            <a:lumOff val="5000"/>
                          </a:schemeClr>
                        </a:solidFill>
                        <a:effectLst/>
                        <a:latin typeface="Arabic Typesetting" pitchFamily="66" charset="-78"/>
                        <a:ea typeface="Calibri"/>
                        <a:cs typeface="Arabic Typesetting" pitchFamily="66" charset="-78"/>
                      </a:endParaRPr>
                    </a:p>
                  </a:txBody>
                  <a:tcPr marL="53578" marR="53578" marT="0" marB="0">
                    <a:noFill/>
                  </a:tcPr>
                </a:tc>
                <a:tc>
                  <a:txBody>
                    <a:bodyPr vert="horz" wrap="square"/>
                    <a:lstStyle/>
                    <a:p>
                      <a:pPr marL="0" marR="0" algn="ctr">
                        <a:lnSpc>
                          <a:spcPct val="100000"/>
                        </a:lnSpc>
                        <a:spcBef>
                          <a:spcPct val="0"/>
                        </a:spcBef>
                        <a:spcAft>
                          <a:spcPct val="0"/>
                        </a:spcAft>
                      </a:pPr>
                      <a:r>
                        <a:rPr lang="ar-SA" sz="2000">
                          <a:solidFill>
                            <a:srgbClr val="FF0000"/>
                          </a:solidFill>
                          <a:effectLst/>
                          <a:latin typeface="Arabic Typesetting" pitchFamily="66" charset="-78"/>
                          <a:cs typeface="Arabic Typesetting" pitchFamily="66" charset="-78"/>
                        </a:rPr>
                        <a:t>12</a:t>
                      </a:r>
                      <a:endParaRPr lang="en-US" sz="2000">
                        <a:solidFill>
                          <a:srgbClr val="FF0000"/>
                        </a:solidFill>
                        <a:effectLst/>
                        <a:latin typeface="Arabic Typesetting" pitchFamily="66" charset="-78"/>
                        <a:ea typeface="Calibri"/>
                        <a:cs typeface="Arabic Typesetting" pitchFamily="66" charset="-78"/>
                      </a:endParaRPr>
                    </a:p>
                  </a:txBody>
                  <a:tcPr marL="53578" marR="53578" marT="0" marB="0"/>
                </a:tc>
              </a:tr>
              <a:tr h="357396">
                <a:tc>
                  <a:txBody>
                    <a:bodyPr vert="horz" wrap="square"/>
                    <a:lstStyle/>
                    <a:p>
                      <a:pPr marL="0" marR="0" algn="r" rtl="1" eaLnBrk="1" latinLnBrk="0" hangingPunct="1">
                        <a:lnSpc>
                          <a:spcPct val="100000"/>
                        </a:lnSpc>
                        <a:spcBef>
                          <a:spcPct val="0"/>
                        </a:spcBef>
                        <a:spcAft>
                          <a:spcPct val="0"/>
                        </a:spcAft>
                      </a:pPr>
                      <a:r>
                        <a:rPr kumimoji="0" lang="ar-EG" sz="2000" b="1" kern="1200">
                          <a:solidFill>
                            <a:schemeClr val="tx1">
                              <a:lumMod val="95000"/>
                              <a:lumOff val="5000"/>
                            </a:schemeClr>
                          </a:solidFill>
                          <a:effectLst/>
                          <a:latin typeface="Arabic Typesetting" pitchFamily="66" charset="-78"/>
                          <a:ea typeface="+mn-ea"/>
                          <a:cs typeface="Arabic Typesetting" pitchFamily="66" charset="-78"/>
                        </a:rPr>
                        <a:t>اتخاذ إجراءات عاجلة لمكافحة تغير المناخ وآثاره من خلال تنظيم الانبعاثات وتعزيز التطورات في مجال الطاقة المتجددة .</a:t>
                      </a:r>
                      <a:endParaRPr kumimoji="0" lang="en-US" sz="2000" b="1" kern="1200">
                        <a:solidFill>
                          <a:schemeClr val="tx1">
                            <a:lumMod val="95000"/>
                            <a:lumOff val="5000"/>
                          </a:schemeClr>
                        </a:solidFill>
                        <a:effectLst/>
                        <a:latin typeface="Arabic Typesetting" pitchFamily="66" charset="-78"/>
                        <a:ea typeface="+mn-ea"/>
                        <a:cs typeface="Arabic Typesetting" pitchFamily="66" charset="-78"/>
                      </a:endParaRPr>
                    </a:p>
                  </a:txBody>
                  <a:tcPr marL="53578" marR="53578" marT="0" marB="0">
                    <a:noFill/>
                  </a:tcPr>
                </a:tc>
                <a:tc>
                  <a:txBody>
                    <a:bodyPr vert="horz" wrap="square"/>
                    <a:lstStyle/>
                    <a:p>
                      <a:pPr marL="0" marR="0" algn="ctr" rtl="1" eaLnBrk="1" latinLnBrk="0" hangingPunct="1">
                        <a:lnSpc>
                          <a:spcPct val="100000"/>
                        </a:lnSpc>
                        <a:spcBef>
                          <a:spcPct val="0"/>
                        </a:spcBef>
                        <a:spcAft>
                          <a:spcPct val="0"/>
                        </a:spcAft>
                      </a:pPr>
                      <a:r>
                        <a:rPr kumimoji="0" lang="ar-SA" sz="2000" b="1" kern="1200">
                          <a:solidFill>
                            <a:srgbClr val="FF0000"/>
                          </a:solidFill>
                          <a:effectLst/>
                          <a:latin typeface="Arabic Typesetting" pitchFamily="66" charset="-78"/>
                          <a:ea typeface="+mn-ea"/>
                          <a:cs typeface="Arabic Typesetting" pitchFamily="66" charset="-78"/>
                        </a:rPr>
                        <a:t>13</a:t>
                      </a:r>
                      <a:endParaRPr kumimoji="0" lang="en-US" sz="2000" b="1" kern="1200">
                        <a:solidFill>
                          <a:srgbClr val="FF0000"/>
                        </a:solidFill>
                        <a:effectLst/>
                        <a:latin typeface="Arabic Typesetting" panose="03020402040406030203" pitchFamily="66" charset="-78"/>
                        <a:ea typeface="+mn-ea"/>
                        <a:cs typeface="Arabic Typesetting" panose="03020402040406030203" pitchFamily="66" charset="-78"/>
                      </a:endParaRPr>
                    </a:p>
                  </a:txBody>
                  <a:tcPr marL="53578" marR="53578" marT="0" marB="0"/>
                </a:tc>
              </a:tr>
              <a:tr h="317565">
                <a:tc>
                  <a:txBody>
                    <a:bodyPr vert="horz" wrap="square"/>
                    <a:lstStyle/>
                    <a:p>
                      <a:pPr marL="0" marR="0" algn="r">
                        <a:lnSpc>
                          <a:spcPct val="100000"/>
                        </a:lnSpc>
                        <a:spcBef>
                          <a:spcPct val="0"/>
                        </a:spcBef>
                        <a:spcAft>
                          <a:spcPct val="0"/>
                        </a:spcAft>
                      </a:pPr>
                      <a:r>
                        <a:rPr kumimoji="0" lang="ar-EG" sz="2000" b="1" kern="1200" smtClean="0">
                          <a:solidFill>
                            <a:schemeClr val="tx1">
                              <a:lumMod val="95000"/>
                              <a:lumOff val="5000"/>
                            </a:schemeClr>
                          </a:solidFill>
                          <a:effectLst/>
                          <a:latin typeface="Arabic Typesetting" pitchFamily="66" charset="-78"/>
                          <a:ea typeface="+mn-ea"/>
                          <a:cs typeface="Arabic Typesetting" pitchFamily="66" charset="-78"/>
                        </a:rPr>
                        <a:t>حمايه الانظمه المائيه والمحيطات والبحار (الحياه تحت الماء)</a:t>
                      </a:r>
                      <a:endParaRPr kumimoji="0" lang="en-US" sz="2000" b="1" kern="1200">
                        <a:solidFill>
                          <a:schemeClr val="tx1">
                            <a:lumMod val="95000"/>
                            <a:lumOff val="5000"/>
                          </a:schemeClr>
                        </a:solidFill>
                        <a:effectLst/>
                        <a:latin typeface="Arabic Typesetting" panose="03020402040406030203" pitchFamily="66" charset="-78"/>
                        <a:ea typeface="+mn-ea"/>
                        <a:cs typeface="Arabic Typesetting" panose="03020402040406030203" pitchFamily="66" charset="-78"/>
                      </a:endParaRPr>
                    </a:p>
                  </a:txBody>
                  <a:tcPr marL="53578" marR="53578" marT="0" marB="0">
                    <a:noFill/>
                  </a:tcPr>
                </a:tc>
                <a:tc>
                  <a:txBody>
                    <a:bodyPr vert="horz" wrap="square"/>
                    <a:lstStyle/>
                    <a:p>
                      <a:pPr marL="0" marR="0" algn="ctr">
                        <a:lnSpc>
                          <a:spcPct val="100000"/>
                        </a:lnSpc>
                        <a:spcBef>
                          <a:spcPct val="0"/>
                        </a:spcBef>
                        <a:spcAft>
                          <a:spcPct val="0"/>
                        </a:spcAft>
                      </a:pPr>
                      <a:r>
                        <a:rPr lang="ar-SA" sz="2000">
                          <a:solidFill>
                            <a:srgbClr val="FF0000"/>
                          </a:solidFill>
                          <a:effectLst/>
                          <a:latin typeface="Arabic Typesetting" pitchFamily="66" charset="-78"/>
                          <a:cs typeface="Arabic Typesetting" pitchFamily="66" charset="-78"/>
                        </a:rPr>
                        <a:t>14</a:t>
                      </a:r>
                      <a:endParaRPr lang="en-US" sz="2000">
                        <a:solidFill>
                          <a:srgbClr val="FF0000"/>
                        </a:solidFill>
                        <a:effectLst/>
                        <a:latin typeface="Arabic Typesetting" pitchFamily="66" charset="-78"/>
                        <a:ea typeface="Calibri"/>
                        <a:cs typeface="Arabic Typesetting" pitchFamily="66" charset="-78"/>
                      </a:endParaRPr>
                    </a:p>
                  </a:txBody>
                  <a:tcPr marL="53578" marR="53578" marT="0" marB="0"/>
                </a:tc>
              </a:tr>
              <a:tr h="317565">
                <a:tc>
                  <a:txBody>
                    <a:bodyPr vert="horz" wrap="square"/>
                    <a:lstStyle/>
                    <a:p>
                      <a:pPr marL="0" marR="0" algn="r">
                        <a:lnSpc>
                          <a:spcPct val="100000"/>
                        </a:lnSpc>
                        <a:spcBef>
                          <a:spcPct val="0"/>
                        </a:spcBef>
                        <a:spcAft>
                          <a:spcPct val="0"/>
                        </a:spcAft>
                      </a:pPr>
                      <a:r>
                        <a:rPr lang="ar-EG" sz="2000">
                          <a:solidFill>
                            <a:schemeClr val="tx1">
                              <a:lumMod val="95000"/>
                              <a:lumOff val="5000"/>
                            </a:schemeClr>
                          </a:solidFill>
                          <a:effectLst/>
                          <a:latin typeface="Arabic Typesetting" pitchFamily="66" charset="-78"/>
                          <a:cs typeface="Arabic Typesetting" pitchFamily="66" charset="-78"/>
                        </a:rPr>
                        <a:t>حماية النظم الإيكولوجية وإدارة الغابات </a:t>
                      </a:r>
                      <a:r>
                        <a:rPr lang="ar-EG" sz="2000" smtClean="0">
                          <a:solidFill>
                            <a:schemeClr val="tx1">
                              <a:lumMod val="95000"/>
                              <a:lumOff val="5000"/>
                            </a:schemeClr>
                          </a:solidFill>
                          <a:effectLst/>
                          <a:latin typeface="Arabic Typesetting" pitchFamily="66" charset="-78"/>
                          <a:cs typeface="Arabic Typesetting" pitchFamily="66" charset="-78"/>
                        </a:rPr>
                        <a:t>والتصحر وقف </a:t>
                      </a:r>
                      <a:r>
                        <a:rPr lang="ar-EG" sz="2000">
                          <a:solidFill>
                            <a:schemeClr val="tx1">
                              <a:lumMod val="95000"/>
                              <a:lumOff val="5000"/>
                            </a:schemeClr>
                          </a:solidFill>
                          <a:effectLst/>
                          <a:latin typeface="Arabic Typesetting" pitchFamily="66" charset="-78"/>
                          <a:cs typeface="Arabic Typesetting" pitchFamily="66" charset="-78"/>
                        </a:rPr>
                        <a:t>تدهور الأراضي وعكس مساره .</a:t>
                      </a:r>
                      <a:endParaRPr lang="en-US" sz="2000">
                        <a:solidFill>
                          <a:schemeClr val="tx1">
                            <a:lumMod val="95000"/>
                            <a:lumOff val="5000"/>
                          </a:schemeClr>
                        </a:solidFill>
                        <a:effectLst/>
                        <a:latin typeface="Arabic Typesetting" pitchFamily="66" charset="-78"/>
                        <a:ea typeface="Calibri"/>
                        <a:cs typeface="Arabic Typesetting" pitchFamily="66" charset="-78"/>
                      </a:endParaRPr>
                    </a:p>
                  </a:txBody>
                  <a:tcPr marL="53578" marR="53578" marT="0" marB="0">
                    <a:noFill/>
                  </a:tcPr>
                </a:tc>
                <a:tc>
                  <a:txBody>
                    <a:bodyPr vert="horz" wrap="square"/>
                    <a:lstStyle/>
                    <a:p>
                      <a:pPr marL="0" marR="0" algn="ctr">
                        <a:lnSpc>
                          <a:spcPct val="100000"/>
                        </a:lnSpc>
                        <a:spcBef>
                          <a:spcPct val="0"/>
                        </a:spcBef>
                        <a:spcAft>
                          <a:spcPct val="0"/>
                        </a:spcAft>
                      </a:pPr>
                      <a:r>
                        <a:rPr lang="ar-SA" sz="2000">
                          <a:solidFill>
                            <a:srgbClr val="FF0000"/>
                          </a:solidFill>
                          <a:effectLst/>
                          <a:latin typeface="Arabic Typesetting" pitchFamily="66" charset="-78"/>
                          <a:cs typeface="Arabic Typesetting" pitchFamily="66" charset="-78"/>
                        </a:rPr>
                        <a:t>15</a:t>
                      </a:r>
                      <a:endParaRPr lang="en-US" sz="2000">
                        <a:solidFill>
                          <a:srgbClr val="FF0000"/>
                        </a:solidFill>
                        <a:effectLst/>
                        <a:latin typeface="Arabic Typesetting" pitchFamily="66" charset="-78"/>
                        <a:ea typeface="Calibri"/>
                        <a:cs typeface="Arabic Typesetting" pitchFamily="66" charset="-78"/>
                      </a:endParaRPr>
                    </a:p>
                  </a:txBody>
                  <a:tcPr marL="53578" marR="53578" marT="0" marB="0"/>
                </a:tc>
              </a:tr>
              <a:tr h="635131">
                <a:tc>
                  <a:txBody>
                    <a:bodyPr vert="horz" wrap="square"/>
                    <a:lstStyle/>
                    <a:p>
                      <a:pPr marL="0" marR="0" algn="r">
                        <a:lnSpc>
                          <a:spcPct val="100000"/>
                        </a:lnSpc>
                        <a:spcBef>
                          <a:spcPct val="0"/>
                        </a:spcBef>
                        <a:spcAft>
                          <a:spcPct val="0"/>
                        </a:spcAft>
                      </a:pPr>
                      <a:r>
                        <a:rPr lang="ar-EG" sz="2000">
                          <a:solidFill>
                            <a:schemeClr val="tx1">
                              <a:lumMod val="95000"/>
                              <a:lumOff val="5000"/>
                            </a:schemeClr>
                          </a:solidFill>
                          <a:effectLst/>
                          <a:latin typeface="Arabic Typesetting" pitchFamily="66" charset="-78"/>
                          <a:cs typeface="Arabic Typesetting" pitchFamily="66" charset="-78"/>
                        </a:rPr>
                        <a:t>تشجيع إقامة مجتمعات سلمية وشاملة للجميع من أجل تحقيق التنمية المستدامة، وتوفير إمكانية الوصول إلى العدالة للجميع وبناء مؤسسات فعالة وخاضعة للمساءلة وشاملة للجميع على جميع المستويات .</a:t>
                      </a:r>
                      <a:endParaRPr lang="en-US" sz="2000">
                        <a:solidFill>
                          <a:schemeClr val="tx1">
                            <a:lumMod val="95000"/>
                            <a:lumOff val="5000"/>
                          </a:schemeClr>
                        </a:solidFill>
                        <a:effectLst/>
                        <a:latin typeface="Arabic Typesetting" pitchFamily="66" charset="-78"/>
                        <a:ea typeface="Calibri"/>
                        <a:cs typeface="Arabic Typesetting" pitchFamily="66" charset="-78"/>
                      </a:endParaRPr>
                    </a:p>
                  </a:txBody>
                  <a:tcPr marL="53578" marR="53578" marT="0" marB="0">
                    <a:noFill/>
                  </a:tcPr>
                </a:tc>
                <a:tc>
                  <a:txBody>
                    <a:bodyPr vert="horz" wrap="square"/>
                    <a:lstStyle/>
                    <a:p>
                      <a:pPr marL="0" marR="0" algn="ctr" rtl="1">
                        <a:lnSpc>
                          <a:spcPct val="100000"/>
                        </a:lnSpc>
                        <a:spcBef>
                          <a:spcPct val="0"/>
                        </a:spcBef>
                        <a:spcAft>
                          <a:spcPct val="0"/>
                        </a:spcAft>
                      </a:pPr>
                      <a:r>
                        <a:rPr lang="ar-SA" sz="2000">
                          <a:solidFill>
                            <a:srgbClr val="FF0000"/>
                          </a:solidFill>
                          <a:effectLst/>
                          <a:latin typeface="Arabic Typesetting" pitchFamily="66" charset="-78"/>
                          <a:cs typeface="Arabic Typesetting" pitchFamily="66" charset="-78"/>
                        </a:rPr>
                        <a:t>16</a:t>
                      </a:r>
                      <a:endParaRPr lang="en-US" sz="2000">
                        <a:solidFill>
                          <a:srgbClr val="FF0000"/>
                        </a:solidFill>
                        <a:effectLst/>
                        <a:latin typeface="Arabic Typesetting" pitchFamily="66" charset="-78"/>
                        <a:ea typeface="Calibri"/>
                        <a:cs typeface="Arabic Typesetting" pitchFamily="66" charset="-78"/>
                      </a:endParaRPr>
                    </a:p>
                  </a:txBody>
                  <a:tcPr marL="53578" marR="53578" marT="0" marB="0"/>
                </a:tc>
              </a:tr>
              <a:tr h="317565">
                <a:tc>
                  <a:txBody>
                    <a:bodyPr vert="horz" wrap="square"/>
                    <a:lstStyle/>
                    <a:p>
                      <a:pPr marL="0" marR="0" algn="r">
                        <a:lnSpc>
                          <a:spcPct val="100000"/>
                        </a:lnSpc>
                        <a:spcBef>
                          <a:spcPct val="0"/>
                        </a:spcBef>
                        <a:spcAft>
                          <a:spcPct val="0"/>
                        </a:spcAft>
                      </a:pPr>
                      <a:r>
                        <a:rPr lang="ar-EG" sz="2000">
                          <a:solidFill>
                            <a:schemeClr val="tx1">
                              <a:lumMod val="95000"/>
                              <a:lumOff val="5000"/>
                            </a:schemeClr>
                          </a:solidFill>
                          <a:effectLst/>
                          <a:latin typeface="Arabic Typesetting" pitchFamily="66" charset="-78"/>
                          <a:cs typeface="Arabic Typesetting" pitchFamily="66" charset="-78"/>
                        </a:rPr>
                        <a:t>إحياء الشراكة العالمية من أجل التنمية المستدامة</a:t>
                      </a:r>
                      <a:endParaRPr lang="en-US" sz="2000">
                        <a:solidFill>
                          <a:schemeClr val="tx1">
                            <a:lumMod val="95000"/>
                            <a:lumOff val="5000"/>
                          </a:schemeClr>
                        </a:solidFill>
                        <a:effectLst/>
                        <a:latin typeface="Arabic Typesetting" panose="03020402040406030203" pitchFamily="66" charset="-78"/>
                        <a:ea typeface="Calibri"/>
                        <a:cs typeface="Arabic Typesetting" panose="03020402040406030203" pitchFamily="66" charset="-78"/>
                      </a:endParaRPr>
                    </a:p>
                  </a:txBody>
                  <a:tcPr marL="53578" marR="53578" marT="0" marB="0">
                    <a:noFill/>
                  </a:tcPr>
                </a:tc>
                <a:tc>
                  <a:txBody>
                    <a:bodyPr vert="horz" wrap="square"/>
                    <a:lstStyle/>
                    <a:p>
                      <a:pPr marL="0" marR="0" algn="ctr">
                        <a:lnSpc>
                          <a:spcPct val="100000"/>
                        </a:lnSpc>
                        <a:spcBef>
                          <a:spcPct val="0"/>
                        </a:spcBef>
                        <a:spcAft>
                          <a:spcPct val="0"/>
                        </a:spcAft>
                      </a:pPr>
                      <a:r>
                        <a:rPr lang="ar-SA" sz="2000">
                          <a:solidFill>
                            <a:srgbClr val="FF0000"/>
                          </a:solidFill>
                          <a:effectLst/>
                          <a:latin typeface="Arabic Typesetting" pitchFamily="66" charset="-78"/>
                          <a:cs typeface="Arabic Typesetting" pitchFamily="66" charset="-78"/>
                        </a:rPr>
                        <a:t>17</a:t>
                      </a:r>
                      <a:endParaRPr lang="en-US" sz="2000">
                        <a:solidFill>
                          <a:srgbClr val="FF0000"/>
                        </a:solidFill>
                        <a:effectLst/>
                        <a:latin typeface="Arabic Typesetting" panose="03020402040406030203" pitchFamily="66" charset="-78"/>
                        <a:ea typeface="Calibri"/>
                        <a:cs typeface="Arabic Typesetting" panose="03020402040406030203" pitchFamily="66" charset="-78"/>
                      </a:endParaRPr>
                    </a:p>
                  </a:txBody>
                  <a:tcPr marL="53578" marR="53578" marT="0" marB="0"/>
                </a:tc>
              </a:tr>
            </a:tbl>
          </a:graphicData>
        </a:graphic>
      </p:graphicFrame>
    </p:spTree>
    <p:extLst>
      <p:ext uri="{BB962C8B-B14F-4D97-AF65-F5344CB8AC3E}">
        <p14:creationId xmlns:p14="http://schemas.microsoft.com/office/powerpoint/2010/main" val="16404055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a:xfrm>
            <a:off x="152400" y="152400"/>
            <a:ext cx="8458200" cy="762000"/>
          </a:xfrm>
        </p:spPr>
        <p:txBody>
          <a:bodyPr>
            <a:normAutofit fontScale="90000"/>
          </a:bodyPr>
          <a:lstStyle/>
          <a:p>
            <a:br>
              <a:rPr lang="en-US" sz="4000" smtClean="0"/>
            </a:br>
            <a:br>
              <a:rPr lang="en-US" sz="4000"/>
            </a:br>
            <a:br>
              <a:rPr lang="en-US" sz="4000" smtClean="0"/>
            </a:br>
            <a:br>
              <a:rPr lang="en-US" sz="4000"/>
            </a:br>
            <a:br>
              <a:rPr lang="en-US" sz="4000" smtClean="0"/>
            </a:br>
            <a:br>
              <a:rPr lang="en-US" sz="4000"/>
            </a:br>
            <a:br>
              <a:rPr lang="en-US" sz="4000" smtClean="0"/>
            </a:br>
            <a:br>
              <a:rPr lang="en-US" sz="4000"/>
            </a:br>
            <a:br>
              <a:rPr lang="en-US" sz="4000" smtClean="0"/>
            </a:br>
            <a:br>
              <a:rPr lang="en-US" sz="4000" smtClean="0"/>
            </a:br>
            <a:br>
              <a:rPr lang="en-US" sz="4000" smtClean="0"/>
            </a:br>
            <a:r>
              <a:rPr lang="en-US" sz="4000" b="1">
                <a:solidFill>
                  <a:srgbClr val="FF0000"/>
                </a:solidFill>
              </a:rPr>
              <a:t>Global warming potential :</a:t>
            </a:r>
          </a:p>
        </p:txBody>
      </p:sp>
      <p:sp>
        <p:nvSpPr>
          <p:cNvPr id="2" name="Content Placeholder 1"/>
          <p:cNvSpPr>
            <a:spLocks noGrp="1"/>
          </p:cNvSpPr>
          <p:nvPr>
            <p:ph idx="1"/>
          </p:nvPr>
        </p:nvSpPr>
        <p:spPr>
          <a:xfrm>
            <a:off x="152400" y="381000"/>
            <a:ext cx="8839200" cy="1828800"/>
          </a:xfrm>
        </p:spPr>
        <p:txBody>
          <a:bodyPr>
            <a:normAutofit fontScale="85000" lnSpcReduction="10000"/>
          </a:bodyPr>
          <a:lstStyle/>
          <a:p>
            <a:pPr marL="18288" indent="0">
              <a:lnSpc>
                <a:spcPct val="150000"/>
              </a:lnSpc>
              <a:buNone/>
            </a:pPr>
            <a:r>
              <a:rPr lang="en-US" sz="2800" b="1" u="sng" smtClean="0">
                <a:solidFill>
                  <a:srgbClr val="FF0000"/>
                </a:solidFill>
              </a:rPr>
              <a:t>Global warming </a:t>
            </a:r>
            <a:r>
              <a:rPr lang="en-US" sz="2800" b="1" u="sng">
                <a:solidFill>
                  <a:srgbClr val="FF0000"/>
                </a:solidFill>
              </a:rPr>
              <a:t>potential (GWP):</a:t>
            </a:r>
          </a:p>
          <a:p>
            <a:pPr marL="18288" indent="0" algn="ctr">
              <a:lnSpc>
                <a:spcPct val="150000"/>
              </a:lnSpc>
              <a:buNone/>
            </a:pPr>
            <a:r>
              <a:rPr lang="en-US" sz="2400" smtClean="0">
                <a:effectLst/>
              </a:rPr>
              <a:t>It </a:t>
            </a:r>
            <a:r>
              <a:rPr lang="en-US" sz="2400">
                <a:effectLst/>
              </a:rPr>
              <a:t>is a measure of how much energy the emission of 1 ton of a gas will absorb over a given period of time, relative to the emission of 1 ton of carbon dioxide (CO</a:t>
            </a:r>
            <a:r>
              <a:rPr lang="en-US" sz="2400" baseline="-25000">
                <a:effectLst/>
              </a:rPr>
              <a:t>2</a:t>
            </a:r>
            <a:r>
              <a:rPr lang="en-US" sz="2400" smtClean="0">
                <a:effectLst/>
              </a:rPr>
              <a:t>) .</a:t>
            </a:r>
            <a:endParaRPr lang="en-US" sz="2400"/>
          </a:p>
        </p:txBody>
      </p:sp>
      <p:pic>
        <p:nvPicPr>
          <p:cNvPr id="2050" name="Picture 2" descr="C:\Users\HP\Desktop\GLOBAL WARMINIG POTENTIAL.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362200"/>
            <a:ext cx="9144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941964"/>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066800" y="152400"/>
            <a:ext cx="7924800" cy="914400"/>
          </a:xfrm>
        </p:spPr>
        <p:txBody>
          <a:bodyPr/>
          <a:lstStyle/>
          <a:p>
            <a:pPr algn="r"/>
            <a:r>
              <a:rPr lang="ar-EG" b="1" u="sng">
                <a:solidFill>
                  <a:srgbClr val="FF0000"/>
                </a:solidFill>
                <a:latin typeface="Arabic Typesetting" pitchFamily="66" charset="-78"/>
                <a:cs typeface="Arabic Typesetting" pitchFamily="66" charset="-78"/>
              </a:rPr>
              <a:t>.</a:t>
            </a:r>
            <a:r>
              <a:rPr lang="en-US" b="1" u="sng" smtClean="0">
                <a:solidFill>
                  <a:srgbClr val="FF0000"/>
                </a:solidFill>
                <a:latin typeface="Arabic Typesetting" pitchFamily="66" charset="-78"/>
                <a:cs typeface="Arabic Typesetting" pitchFamily="66" charset="-78"/>
              </a:rPr>
              <a:t>(</a:t>
            </a:r>
            <a:r>
              <a:rPr lang="ar-EG" b="1" u="sng" smtClean="0">
                <a:solidFill>
                  <a:srgbClr val="FF0000"/>
                </a:solidFill>
                <a:latin typeface="Arabic Typesetting" pitchFamily="66" charset="-78"/>
                <a:cs typeface="Arabic Typesetting" pitchFamily="66" charset="-78"/>
              </a:rPr>
              <a:t> </a:t>
            </a:r>
            <a:r>
              <a:rPr lang="en-US" b="1" u="sng" smtClean="0">
                <a:solidFill>
                  <a:srgbClr val="FF0000"/>
                </a:solidFill>
                <a:latin typeface="Arabic Typesetting" pitchFamily="66" charset="-78"/>
                <a:cs typeface="Arabic Typesetting" pitchFamily="66" charset="-78"/>
              </a:rPr>
              <a:t>Scop</a:t>
            </a:r>
            <a:r>
              <a:rPr lang="en-US" sz="3600" b="1" u="sng" smtClean="0">
                <a:solidFill>
                  <a:srgbClr val="FF0000"/>
                </a:solidFill>
                <a:latin typeface="Arabic Typesetting" pitchFamily="66" charset="-78"/>
                <a:cs typeface="Arabic Typesetting" pitchFamily="66" charset="-78"/>
              </a:rPr>
              <a:t>1</a:t>
            </a:r>
            <a:r>
              <a:rPr lang="en-US" b="1" u="sng" smtClean="0">
                <a:solidFill>
                  <a:srgbClr val="FF0000"/>
                </a:solidFill>
                <a:latin typeface="Arabic Typesetting" pitchFamily="66" charset="-78"/>
                <a:cs typeface="Arabic Typesetting" pitchFamily="66" charset="-78"/>
              </a:rPr>
              <a:t>)</a:t>
            </a:r>
            <a:r>
              <a:rPr lang="ar-EG" b="1" u="sng">
                <a:solidFill>
                  <a:srgbClr val="FF0000"/>
                </a:solidFill>
                <a:latin typeface="Arabic Typesetting" pitchFamily="66" charset="-78"/>
                <a:cs typeface="Arabic Typesetting" pitchFamily="66" charset="-78"/>
              </a:rPr>
              <a:t>النطاق </a:t>
            </a:r>
            <a:r>
              <a:rPr lang="ar-EG" b="1" u="sng" smtClean="0">
                <a:solidFill>
                  <a:srgbClr val="FF0000"/>
                </a:solidFill>
                <a:latin typeface="Arabic Typesetting" pitchFamily="66" charset="-78"/>
                <a:cs typeface="Arabic Typesetting" pitchFamily="66" charset="-78"/>
              </a:rPr>
              <a:t>الأول </a:t>
            </a:r>
            <a:r>
              <a:rPr lang="en-US" b="1" u="sng" smtClean="0">
                <a:solidFill>
                  <a:srgbClr val="FF0000"/>
                </a:solidFill>
                <a:latin typeface="Arabic Typesetting" pitchFamily="66" charset="-78"/>
                <a:cs typeface="Arabic Typesetting" pitchFamily="66" charset="-78"/>
              </a:rPr>
              <a:t> </a:t>
            </a:r>
            <a:r>
              <a:rPr lang="ar-EG" b="1" u="sng">
                <a:solidFill>
                  <a:srgbClr val="FF0000"/>
                </a:solidFill>
                <a:latin typeface="Arabic Typesetting" pitchFamily="66" charset="-78"/>
                <a:cs typeface="Arabic Typesetting" pitchFamily="66" charset="-78"/>
              </a:rPr>
              <a:t>أولا : حسابات </a:t>
            </a:r>
            <a:endParaRPr lang="en-US" b="1" u="sng">
              <a:solidFill>
                <a:srgbClr val="FF0000"/>
              </a:solidFill>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304800" y="1143000"/>
            <a:ext cx="8610600" cy="5181600"/>
          </a:xfrm>
        </p:spPr>
        <p:txBody>
          <a:bodyPr>
            <a:normAutofit fontScale="70000" lnSpcReduction="20000"/>
          </a:bodyPr>
          <a:lstStyle/>
          <a:p>
            <a:pPr marL="68580" indent="0" algn="just" rtl="1">
              <a:buNone/>
            </a:pPr>
            <a:r>
              <a:rPr lang="ar-EG" sz="4000" smtClean="0">
                <a:cs typeface="Akhbar MT" pitchFamily="2" charset="-78"/>
              </a:rPr>
              <a:t>هي </a:t>
            </a:r>
            <a:r>
              <a:rPr lang="ar-EG" sz="4000">
                <a:cs typeface="Akhbar MT" pitchFamily="2" charset="-78"/>
              </a:rPr>
              <a:t>تلك </a:t>
            </a:r>
            <a:r>
              <a:rPr lang="ar-EG" sz="4000" smtClean="0">
                <a:cs typeface="Akhbar MT" pitchFamily="2" charset="-78"/>
              </a:rPr>
              <a:t>الانبعاثات </a:t>
            </a:r>
            <a:r>
              <a:rPr lang="ar-EG" sz="4000">
                <a:cs typeface="Akhbar MT" pitchFamily="2" charset="-78"/>
              </a:rPr>
              <a:t>الصادرة عن </a:t>
            </a:r>
            <a:r>
              <a:rPr lang="ar-EG" sz="4000" smtClean="0">
                <a:cs typeface="Akhbar MT" pitchFamily="2" charset="-78"/>
              </a:rPr>
              <a:t>الانشطة </a:t>
            </a:r>
            <a:r>
              <a:rPr lang="ar-EG" sz="4000">
                <a:cs typeface="Akhbar MT" pitchFamily="2" charset="-78"/>
              </a:rPr>
              <a:t>التي تمتلكها أوتتحكم </a:t>
            </a:r>
            <a:r>
              <a:rPr lang="ar-EG" sz="4000" smtClean="0">
                <a:cs typeface="Akhbar MT" pitchFamily="2" charset="-78"/>
              </a:rPr>
              <a:t>فيها المؤسسة </a:t>
            </a:r>
            <a:r>
              <a:rPr lang="ar-EG" sz="4000">
                <a:cs typeface="Akhbar MT" pitchFamily="2" charset="-78"/>
              </a:rPr>
              <a:t>والناتجة عن </a:t>
            </a:r>
            <a:r>
              <a:rPr lang="ar-EG" sz="4000" smtClean="0">
                <a:cs typeface="Akhbar MT" pitchFamily="2" charset="-78"/>
              </a:rPr>
              <a:t>احتراق </a:t>
            </a:r>
            <a:r>
              <a:rPr lang="ar-EG" sz="4000">
                <a:cs typeface="Akhbar MT" pitchFamily="2" charset="-78"/>
              </a:rPr>
              <a:t>في </a:t>
            </a:r>
            <a:r>
              <a:rPr lang="ar-EG" sz="4000" smtClean="0">
                <a:cs typeface="Akhbar MT" pitchFamily="2" charset="-78"/>
              </a:rPr>
              <a:t>المركبات المملوكة </a:t>
            </a:r>
            <a:r>
              <a:rPr lang="ar-EG" sz="4000">
                <a:cs typeface="Akhbar MT" pitchFamily="2" charset="-78"/>
              </a:rPr>
              <a:t>أو الخاضعة للرقابة </a:t>
            </a:r>
            <a:r>
              <a:rPr lang="ar-EG" sz="4000" smtClean="0">
                <a:cs typeface="Akhbar MT" pitchFamily="2" charset="-78"/>
              </a:rPr>
              <a:t>والانبعاثات </a:t>
            </a:r>
            <a:r>
              <a:rPr lang="ar-EG" sz="4000">
                <a:cs typeface="Akhbar MT" pitchFamily="2" charset="-78"/>
              </a:rPr>
              <a:t>من </a:t>
            </a:r>
            <a:r>
              <a:rPr lang="ar-EG" sz="4000" smtClean="0">
                <a:cs typeface="Akhbar MT" pitchFamily="2" charset="-78"/>
              </a:rPr>
              <a:t>الانتاج </a:t>
            </a:r>
            <a:r>
              <a:rPr lang="ar-EG" sz="4000">
                <a:cs typeface="Akhbar MT" pitchFamily="2" charset="-78"/>
              </a:rPr>
              <a:t>الكيميائي </a:t>
            </a:r>
            <a:r>
              <a:rPr lang="ar-EG" sz="4000" smtClean="0">
                <a:cs typeface="Akhbar MT" pitchFamily="2" charset="-78"/>
              </a:rPr>
              <a:t>في معدات </a:t>
            </a:r>
            <a:r>
              <a:rPr lang="ar-EG" sz="4000">
                <a:cs typeface="Akhbar MT" pitchFamily="2" charset="-78"/>
              </a:rPr>
              <a:t>العمليات المملوكة أو الخاضعة </a:t>
            </a:r>
            <a:r>
              <a:rPr lang="ar-EG" sz="4000" smtClean="0">
                <a:cs typeface="Akhbar MT" pitchFamily="2" charset="-78"/>
              </a:rPr>
              <a:t>للرقابة </a:t>
            </a:r>
            <a:r>
              <a:rPr lang="en-US" sz="4000" smtClean="0">
                <a:cs typeface="Akhbar MT" pitchFamily="2" charset="-78"/>
              </a:rPr>
              <a:t> </a:t>
            </a:r>
            <a:r>
              <a:rPr lang="ar-EG" sz="4000" smtClean="0">
                <a:cs typeface="Akhbar MT" pitchFamily="2" charset="-78"/>
              </a:rPr>
              <a:t>(خطوط الإنتاج )</a:t>
            </a:r>
          </a:p>
          <a:p>
            <a:pPr marL="68580" indent="0" algn="just" rtl="1">
              <a:buNone/>
            </a:pPr>
            <a:r>
              <a:rPr lang="ar-EG" sz="4000" smtClean="0">
                <a:cs typeface="Akhbar MT" pitchFamily="2" charset="-78"/>
              </a:rPr>
              <a:t>قد </a:t>
            </a:r>
            <a:r>
              <a:rPr lang="ar-EG" sz="4000">
                <a:cs typeface="Akhbar MT" pitchFamily="2" charset="-78"/>
              </a:rPr>
              <a:t>يتم حرق </a:t>
            </a:r>
            <a:r>
              <a:rPr lang="ar-EG" sz="4000" smtClean="0">
                <a:cs typeface="Akhbar MT" pitchFamily="2" charset="-78"/>
              </a:rPr>
              <a:t>وقود الكتلة </a:t>
            </a:r>
            <a:r>
              <a:rPr lang="ar-EG" sz="4000">
                <a:cs typeface="Akhbar MT" pitchFamily="2" charset="-78"/>
              </a:rPr>
              <a:t>الحيوية(غير </a:t>
            </a:r>
            <a:r>
              <a:rPr lang="ar-EG" sz="4000" smtClean="0">
                <a:cs typeface="Akhbar MT" pitchFamily="2" charset="-78"/>
              </a:rPr>
              <a:t>ألاحفوري)الغازات </a:t>
            </a:r>
            <a:r>
              <a:rPr lang="ar-EG" sz="4000">
                <a:cs typeface="Akhbar MT" pitchFamily="2" charset="-78"/>
              </a:rPr>
              <a:t>المشتقة من الغابات </a:t>
            </a:r>
            <a:r>
              <a:rPr lang="ar-EG" sz="4000" smtClean="0">
                <a:cs typeface="Akhbar MT" pitchFamily="2" charset="-78"/>
              </a:rPr>
              <a:t>والغازات المشتقة من </a:t>
            </a:r>
            <a:r>
              <a:rPr lang="ar-EG" sz="4000">
                <a:cs typeface="Akhbar MT" pitchFamily="2" charset="-78"/>
              </a:rPr>
              <a:t>الزراعة، والمشتقة من الكتلة الحيوية هى مصادر ثابتة قد تكون </a:t>
            </a:r>
            <a:r>
              <a:rPr lang="ar-EG" sz="4000" smtClean="0">
                <a:cs typeface="Akhbar MT" pitchFamily="2" charset="-78"/>
              </a:rPr>
              <a:t>بشكل مستقل </a:t>
            </a:r>
            <a:r>
              <a:rPr lang="ar-EG" sz="4000">
                <a:cs typeface="Akhbar MT" pitchFamily="2" charset="-78"/>
              </a:rPr>
              <a:t>أو تشترك مع الوقود </a:t>
            </a:r>
            <a:r>
              <a:rPr lang="ar-EG" sz="4000" smtClean="0">
                <a:cs typeface="Akhbar MT" pitchFamily="2" charset="-78"/>
              </a:rPr>
              <a:t>الاحفوري .</a:t>
            </a:r>
          </a:p>
          <a:p>
            <a:pPr marL="582930" indent="-514350" algn="r" rtl="1">
              <a:lnSpc>
                <a:spcPct val="170000"/>
              </a:lnSpc>
              <a:buFont typeface="+mj-lt"/>
              <a:buAutoNum type="arabicPeriod"/>
              <a:tabLst>
                <a:tab pos="4972050"/>
              </a:tabLst>
            </a:pPr>
            <a:r>
              <a:rPr lang="ar-EG" sz="4000" smtClean="0">
                <a:cs typeface="Akhbar MT" pitchFamily="2" charset="-78"/>
              </a:rPr>
              <a:t>تحليل </a:t>
            </a:r>
            <a:r>
              <a:rPr lang="ar-EG" sz="4000">
                <a:cs typeface="Akhbar MT" pitchFamily="2" charset="-78"/>
              </a:rPr>
              <a:t>مدخلات الوقود</a:t>
            </a:r>
            <a:r>
              <a:rPr lang="en-US" sz="4000">
                <a:cs typeface="Akhbar MT" pitchFamily="2" charset="-78"/>
              </a:rPr>
              <a:t>Fuel Analysis Method</a:t>
            </a:r>
            <a:r>
              <a:rPr lang="ar-EG" sz="4000">
                <a:cs typeface="Akhbar MT" pitchFamily="2" charset="-78"/>
              </a:rPr>
              <a:t> تحليل الوقود هو في الاساس نهج توازن الكتلةحيث يتم تطبيق عوامل محتوى الكربون على مدخلات الوقود لتحديد الانبعاثات .</a:t>
            </a:r>
          </a:p>
          <a:p>
            <a:pPr marL="68580" indent="0" algn="ctr" rtl="1">
              <a:lnSpc>
                <a:spcPct val="170000"/>
              </a:lnSpc>
              <a:buNone/>
            </a:pPr>
            <a:r>
              <a:rPr lang="ar-EG" sz="4000">
                <a:cs typeface="Akhbar MT" pitchFamily="2" charset="-78"/>
              </a:rPr>
              <a:t>(مصادر وقود ثابته – مصادر وقود </a:t>
            </a:r>
            <a:r>
              <a:rPr lang="ar-EG" sz="4000" smtClean="0">
                <a:cs typeface="Akhbar MT" pitchFamily="2" charset="-78"/>
              </a:rPr>
              <a:t>متحركه </a:t>
            </a:r>
            <a:r>
              <a:rPr lang="en-US" sz="4000" smtClean="0">
                <a:cs typeface="Akhbar MT" pitchFamily="2" charset="-78"/>
              </a:rPr>
              <a:t>- </a:t>
            </a:r>
            <a:r>
              <a:rPr lang="ar-EG" sz="4000" smtClean="0">
                <a:cs typeface="Akhbar MT" pitchFamily="2" charset="-78"/>
              </a:rPr>
              <a:t>الغازات الهاربه– انبعاثات </a:t>
            </a:r>
            <a:r>
              <a:rPr lang="ar-EG" sz="4000">
                <a:cs typeface="Akhbar MT" pitchFamily="2" charset="-78"/>
              </a:rPr>
              <a:t>من العمليه الانتاجيه)</a:t>
            </a:r>
          </a:p>
          <a:p>
            <a:pPr marL="582930" indent="-514350" algn="r" rtl="1">
              <a:buFont typeface="+mj-lt"/>
              <a:buAutoNum type="arabicPeriod"/>
            </a:pPr>
            <a:endParaRPr lang="en-US">
              <a:cs typeface="Akhbar MT" pitchFamily="2" charset="-78"/>
            </a:endParaRPr>
          </a:p>
        </p:txBody>
      </p:sp>
    </p:spTree>
    <p:extLst>
      <p:ext uri="{BB962C8B-B14F-4D97-AF65-F5344CB8AC3E}">
        <p14:creationId xmlns:p14="http://schemas.microsoft.com/office/powerpoint/2010/main" val="2776980796"/>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52400" y="228600"/>
            <a:ext cx="8763000" cy="914400"/>
          </a:xfrm>
        </p:spPr>
        <p:txBody>
          <a:bodyPr>
            <a:noAutofit/>
          </a:bodyPr>
          <a:lstStyle/>
          <a:p>
            <a:pPr algn="r" rtl="1">
              <a:lnSpc>
                <a:spcPct val="150000"/>
              </a:lnSpc>
            </a:pPr>
            <a:r>
              <a:rPr lang="ar-EG" sz="2800" b="1">
                <a:solidFill>
                  <a:srgbClr val="FF0000"/>
                </a:solidFill>
              </a:rPr>
              <a:t>معادله 1</a:t>
            </a:r>
            <a:r>
              <a:rPr lang="ar-EG" sz="3200" b="1">
                <a:solidFill>
                  <a:srgbClr val="FF0000"/>
                </a:solidFill>
              </a:rPr>
              <a:t> </a:t>
            </a:r>
            <a:r>
              <a:rPr lang="ar-EG" sz="2200"/>
              <a:t>: يوصى بها عندما يكون استهلاك الوقود معروفا بوحدات الكتله او الحجم.</a:t>
            </a:r>
            <a:endParaRPr lang="en-US" sz="2200"/>
          </a:p>
        </p:txBody>
      </p:sp>
      <p:sp>
        <p:nvSpPr>
          <p:cNvPr id="3" name="Content Placeholder 2"/>
          <p:cNvSpPr>
            <a:spLocks noGrp="1"/>
          </p:cNvSpPr>
          <p:nvPr>
            <p:ph idx="1"/>
          </p:nvPr>
        </p:nvSpPr>
        <p:spPr>
          <a:xfrm>
            <a:off x="228600" y="1600200"/>
            <a:ext cx="8458200" cy="4495800"/>
          </a:xfrm>
        </p:spPr>
        <p:txBody>
          <a:bodyPr>
            <a:normAutofit/>
          </a:bodyPr>
          <a:lstStyle/>
          <a:p>
            <a:pPr marL="0" indent="0" algn="ctr">
              <a:lnSpc>
                <a:spcPct val="150000"/>
              </a:lnSpc>
              <a:buNone/>
            </a:pPr>
            <a:r>
              <a:rPr lang="en-US" sz="2800" b="1"/>
              <a:t>Emissions = Fuel x </a:t>
            </a:r>
            <a:r>
              <a:rPr lang="en-US" sz="2800" b="1" smtClean="0"/>
              <a:t>EF1</a:t>
            </a:r>
            <a:r>
              <a:rPr lang="ar-EG" sz="2400" b="1" smtClean="0"/>
              <a:t>.</a:t>
            </a:r>
            <a:endParaRPr lang="en-US" sz="2400" b="1"/>
          </a:p>
          <a:p>
            <a:pPr marL="0" indent="0">
              <a:lnSpc>
                <a:spcPct val="150000"/>
              </a:lnSpc>
              <a:buNone/>
            </a:pPr>
            <a:r>
              <a:rPr lang="en-US" sz="2800" b="1">
                <a:solidFill>
                  <a:srgbClr val="FF0000"/>
                </a:solidFill>
                <a:latin typeface="Andalus" pitchFamily="18" charset="-78"/>
                <a:cs typeface="Andalus" pitchFamily="18" charset="-78"/>
              </a:rPr>
              <a:t>Where:</a:t>
            </a:r>
          </a:p>
          <a:p>
            <a:pPr>
              <a:lnSpc>
                <a:spcPct val="150000"/>
              </a:lnSpc>
              <a:buFont typeface="Arial" pitchFamily="34" charset="0"/>
              <a:buChar char="•"/>
            </a:pPr>
            <a:r>
              <a:rPr lang="en-US" sz="2400"/>
              <a:t>Emissions = Mass of CO2, CH4, or N2O </a:t>
            </a:r>
            <a:r>
              <a:rPr lang="en-US" sz="2400" smtClean="0"/>
              <a:t>emitted</a:t>
            </a:r>
            <a:r>
              <a:rPr lang="ar-EG" sz="2400"/>
              <a:t>.</a:t>
            </a:r>
            <a:endParaRPr lang="en-US" sz="2400"/>
          </a:p>
          <a:p>
            <a:pPr>
              <a:lnSpc>
                <a:spcPct val="150000"/>
              </a:lnSpc>
              <a:buFont typeface="Arial" pitchFamily="34" charset="0"/>
              <a:buChar char="•"/>
            </a:pPr>
            <a:r>
              <a:rPr lang="en-US" sz="2400"/>
              <a:t>Fuel = Mass or volume of fuel </a:t>
            </a:r>
            <a:r>
              <a:rPr lang="en-US" sz="2400" smtClean="0"/>
              <a:t>combusted</a:t>
            </a:r>
            <a:r>
              <a:rPr lang="ar-EG" sz="2400" smtClean="0"/>
              <a:t>.</a:t>
            </a:r>
            <a:endParaRPr lang="en-US" sz="2400"/>
          </a:p>
          <a:p>
            <a:pPr>
              <a:lnSpc>
                <a:spcPct val="150000"/>
              </a:lnSpc>
              <a:buFont typeface="Arial" pitchFamily="34" charset="0"/>
              <a:buChar char="•"/>
            </a:pPr>
            <a:r>
              <a:rPr lang="en-US" sz="2400"/>
              <a:t>EF1 = CO2, CH4, or N2O emission factor per mass or volume </a:t>
            </a:r>
            <a:r>
              <a:rPr lang="en-US" sz="2400" smtClean="0"/>
              <a:t>unit</a:t>
            </a:r>
            <a:r>
              <a:rPr lang="ar-EG" sz="2400" smtClean="0"/>
              <a:t> </a:t>
            </a:r>
            <a:r>
              <a:rPr lang="ar-EG" smtClean="0"/>
              <a:t>.</a:t>
            </a:r>
            <a:endParaRPr lang="en-US"/>
          </a:p>
          <a:p>
            <a:endParaRPr lang="en-US"/>
          </a:p>
        </p:txBody>
      </p:sp>
    </p:spTree>
    <p:extLst>
      <p:ext uri="{BB962C8B-B14F-4D97-AF65-F5344CB8AC3E}">
        <p14:creationId xmlns:p14="http://schemas.microsoft.com/office/powerpoint/2010/main" val="1965903297"/>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52400" y="0"/>
            <a:ext cx="8839200" cy="1545336"/>
          </a:xfrm>
        </p:spPr>
        <p:txBody>
          <a:bodyPr>
            <a:noAutofit/>
          </a:bodyPr>
          <a:lstStyle/>
          <a:p>
            <a:pPr algn="just" rtl="1">
              <a:lnSpc>
                <a:spcPct val="150000"/>
              </a:lnSpc>
            </a:pPr>
            <a:r>
              <a:rPr lang="ar-EG" sz="2800" b="1" smtClean="0">
                <a:solidFill>
                  <a:srgbClr val="FF0000"/>
                </a:solidFill>
              </a:rPr>
              <a:t>معادله 2 </a:t>
            </a:r>
            <a:r>
              <a:rPr lang="ar-EG" sz="3200" b="1" smtClean="0">
                <a:solidFill>
                  <a:srgbClr val="FF0000"/>
                </a:solidFill>
              </a:rPr>
              <a:t>: </a:t>
            </a:r>
            <a:r>
              <a:rPr lang="ar-EG" sz="2000"/>
              <a:t>يوصى باستخدام هذه المعادله عندما يتم توفير المحتوى الحرارى الفعلى للوقود بواسطه مزود الوقود او عندما يكون معروفا بطريقه أخرى </a:t>
            </a:r>
            <a:r>
              <a:rPr lang="ar-EG" sz="2000" smtClean="0"/>
              <a:t>.</a:t>
            </a:r>
            <a:endParaRPr lang="en-US" sz="2000"/>
          </a:p>
        </p:txBody>
      </p:sp>
      <p:sp>
        <p:nvSpPr>
          <p:cNvPr id="3" name="Content Placeholder 2"/>
          <p:cNvSpPr>
            <a:spLocks noGrp="1"/>
          </p:cNvSpPr>
          <p:nvPr>
            <p:ph idx="1"/>
          </p:nvPr>
        </p:nvSpPr>
        <p:spPr>
          <a:xfrm>
            <a:off x="533400" y="1828800"/>
            <a:ext cx="8077200" cy="4800600"/>
          </a:xfrm>
        </p:spPr>
        <p:txBody>
          <a:bodyPr>
            <a:normAutofit/>
          </a:bodyPr>
          <a:lstStyle/>
          <a:p>
            <a:pPr marL="0" indent="0" algn="ctr">
              <a:buNone/>
            </a:pPr>
            <a:r>
              <a:rPr lang="en-US" sz="3600" b="1"/>
              <a:t>Emissions = Fuel x HHV x EF2</a:t>
            </a:r>
          </a:p>
          <a:p>
            <a:pPr marL="0" indent="0">
              <a:buNone/>
            </a:pPr>
            <a:r>
              <a:rPr lang="en-US" sz="2800" b="1">
                <a:solidFill>
                  <a:srgbClr val="FF0000"/>
                </a:solidFill>
                <a:latin typeface="Andalus" pitchFamily="18" charset="-78"/>
                <a:cs typeface="Andalus" pitchFamily="18" charset="-78"/>
              </a:rPr>
              <a:t>Where:</a:t>
            </a:r>
          </a:p>
          <a:p>
            <a:pPr>
              <a:lnSpc>
                <a:spcPct val="200000"/>
              </a:lnSpc>
              <a:buFont typeface="Arial" pitchFamily="34" charset="0"/>
              <a:buChar char="•"/>
            </a:pPr>
            <a:r>
              <a:rPr lang="en-US" sz="1800"/>
              <a:t>Emissions = Mass of CO2, CH4, or N2O emitted</a:t>
            </a:r>
          </a:p>
          <a:p>
            <a:pPr>
              <a:lnSpc>
                <a:spcPct val="200000"/>
              </a:lnSpc>
              <a:buFont typeface="Arial" pitchFamily="34" charset="0"/>
              <a:buChar char="•"/>
            </a:pPr>
            <a:r>
              <a:rPr lang="en-US" sz="1800"/>
              <a:t>Fuel = Mass or volume of fuel combusted</a:t>
            </a:r>
          </a:p>
          <a:p>
            <a:pPr>
              <a:lnSpc>
                <a:spcPct val="200000"/>
              </a:lnSpc>
              <a:buFont typeface="Arial" pitchFamily="34" charset="0"/>
              <a:buChar char="•"/>
            </a:pPr>
            <a:r>
              <a:rPr lang="en-US" sz="1800"/>
              <a:t>HHV = Fuel heat content (higher heating value), in units of energy per mass or volume </a:t>
            </a:r>
            <a:r>
              <a:rPr lang="en-US" sz="1800" smtClean="0"/>
              <a:t>of</a:t>
            </a:r>
            <a:r>
              <a:rPr lang="ar-EG" sz="1800" smtClean="0"/>
              <a:t> </a:t>
            </a:r>
            <a:r>
              <a:rPr lang="en-US" sz="1800" smtClean="0"/>
              <a:t>fuel</a:t>
            </a:r>
            <a:endParaRPr lang="en-US" sz="1800"/>
          </a:p>
          <a:p>
            <a:pPr>
              <a:lnSpc>
                <a:spcPct val="200000"/>
              </a:lnSpc>
              <a:buFont typeface="Arial" pitchFamily="34" charset="0"/>
              <a:buChar char="•"/>
            </a:pPr>
            <a:r>
              <a:rPr lang="en-US" sz="1800"/>
              <a:t>EF2 = CO2, CH4, or N2O emission factor per energy </a:t>
            </a:r>
            <a:r>
              <a:rPr lang="en-US" sz="1800" smtClean="0"/>
              <a:t>u</a:t>
            </a:r>
            <a:r>
              <a:rPr lang="en-US" sz="1600" smtClean="0"/>
              <a:t>nit</a:t>
            </a:r>
            <a:r>
              <a:rPr lang="ar-EG" sz="2000"/>
              <a:t>.</a:t>
            </a:r>
            <a:endParaRPr lang="en-US" sz="2000"/>
          </a:p>
        </p:txBody>
      </p:sp>
    </p:spTree>
    <p:extLst>
      <p:ext uri="{BB962C8B-B14F-4D97-AF65-F5344CB8AC3E}">
        <p14:creationId xmlns:p14="http://schemas.microsoft.com/office/powerpoint/2010/main" val="1816921958"/>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76200" y="76200"/>
            <a:ext cx="8915400" cy="1752600"/>
          </a:xfrm>
        </p:spPr>
        <p:txBody>
          <a:bodyPr/>
          <a:lstStyle/>
          <a:p>
            <a:pPr algn="just" rtl="1">
              <a:lnSpc>
                <a:spcPct val="150000"/>
              </a:lnSpc>
            </a:pPr>
            <a:r>
              <a:rPr lang="ar-EG" sz="2800" b="1" smtClean="0">
                <a:solidFill>
                  <a:srgbClr val="FF0000"/>
                </a:solidFill>
              </a:rPr>
              <a:t>معادلة 3 :</a:t>
            </a:r>
            <a:r>
              <a:rPr lang="en-US" sz="2800" b="1" smtClean="0">
                <a:solidFill>
                  <a:srgbClr val="FF0000"/>
                </a:solidFill>
              </a:rPr>
              <a:t> </a:t>
            </a:r>
            <a:r>
              <a:rPr lang="ar-EG" sz="2000" smtClean="0"/>
              <a:t>يوصى باستخدام المعادلة 3عندما يكون محتوى الكربون الفعلي للوقود معروفًا ً وعادة مايتم التعبيرعن محتوى الكربون كنسبة مئوية بالكتلة الامرالذي يتطلب بيانات استخدام الوقود بوحدات الكتلة ويفضل استخدام هذه المعادلة في حسابات ثاني أكسيدالكربون . </a:t>
            </a:r>
            <a:endParaRPr lang="en-US" sz="2000"/>
          </a:p>
        </p:txBody>
      </p:sp>
      <p:sp>
        <p:nvSpPr>
          <p:cNvPr id="3" name="Content Placeholder 2"/>
          <p:cNvSpPr>
            <a:spLocks noGrp="1"/>
          </p:cNvSpPr>
          <p:nvPr>
            <p:ph idx="1"/>
          </p:nvPr>
        </p:nvSpPr>
        <p:spPr>
          <a:xfrm>
            <a:off x="304800" y="1828800"/>
            <a:ext cx="8686800" cy="4298160"/>
          </a:xfrm>
        </p:spPr>
        <p:txBody>
          <a:bodyPr>
            <a:normAutofit/>
          </a:bodyPr>
          <a:lstStyle/>
          <a:p>
            <a:pPr marL="0" indent="0" algn="ctr">
              <a:buNone/>
            </a:pPr>
            <a:endParaRPr lang="ar-EG" b="1" smtClean="0"/>
          </a:p>
          <a:p>
            <a:pPr marL="0" indent="0" algn="ctr">
              <a:buNone/>
            </a:pPr>
            <a:r>
              <a:rPr lang="en-US" sz="2800" b="1" smtClean="0"/>
              <a:t>Emissions </a:t>
            </a:r>
            <a:r>
              <a:rPr lang="en-US" sz="2800" b="1"/>
              <a:t>= Fuel x CC x 44/12</a:t>
            </a:r>
          </a:p>
          <a:p>
            <a:pPr marL="0" indent="0">
              <a:buNone/>
            </a:pPr>
            <a:r>
              <a:rPr lang="en-US" sz="2800" b="1">
                <a:solidFill>
                  <a:srgbClr val="FF0000"/>
                </a:solidFill>
                <a:latin typeface="Andalus" pitchFamily="18" charset="-78"/>
                <a:cs typeface="Andalus" pitchFamily="18" charset="-78"/>
              </a:rPr>
              <a:t>Where:</a:t>
            </a:r>
          </a:p>
          <a:p>
            <a:pPr>
              <a:lnSpc>
                <a:spcPct val="150000"/>
              </a:lnSpc>
              <a:buFont typeface="Arial" pitchFamily="34" charset="0"/>
              <a:buChar char="•"/>
            </a:pPr>
            <a:r>
              <a:rPr lang="en-US" sz="2000"/>
              <a:t>Emissions = Mass of CO2 </a:t>
            </a:r>
            <a:r>
              <a:rPr lang="en-US" sz="2000" smtClean="0"/>
              <a:t>emitted</a:t>
            </a:r>
            <a:r>
              <a:rPr lang="ar-EG" sz="2000"/>
              <a:t>.</a:t>
            </a:r>
            <a:endParaRPr lang="en-US" sz="2000"/>
          </a:p>
          <a:p>
            <a:pPr>
              <a:lnSpc>
                <a:spcPct val="150000"/>
              </a:lnSpc>
              <a:buFont typeface="Arial" pitchFamily="34" charset="0"/>
              <a:buChar char="•"/>
            </a:pPr>
            <a:r>
              <a:rPr lang="en-US" sz="2000"/>
              <a:t>Fuel = Mass or volume of fuel </a:t>
            </a:r>
            <a:r>
              <a:rPr lang="en-US" sz="2000" smtClean="0"/>
              <a:t>combusted</a:t>
            </a:r>
            <a:r>
              <a:rPr lang="ar-EG" sz="2000" smtClean="0"/>
              <a:t>.</a:t>
            </a:r>
            <a:endParaRPr lang="en-US" sz="2000"/>
          </a:p>
          <a:p>
            <a:pPr>
              <a:lnSpc>
                <a:spcPct val="150000"/>
              </a:lnSpc>
              <a:buFont typeface="Arial" pitchFamily="34" charset="0"/>
              <a:buChar char="•"/>
            </a:pPr>
            <a:r>
              <a:rPr lang="en-US" sz="2000"/>
              <a:t>CC = Fuel carbon content, in units of mass of carbon per mass or volume of </a:t>
            </a:r>
            <a:r>
              <a:rPr lang="en-US" sz="2000" smtClean="0"/>
              <a:t>fuel</a:t>
            </a:r>
            <a:r>
              <a:rPr lang="ar-EG" sz="2000" smtClean="0"/>
              <a:t>.</a:t>
            </a:r>
            <a:endParaRPr lang="en-US" sz="2000"/>
          </a:p>
          <a:p>
            <a:pPr>
              <a:lnSpc>
                <a:spcPct val="150000"/>
              </a:lnSpc>
              <a:buFont typeface="Arial" pitchFamily="34" charset="0"/>
              <a:buChar char="•"/>
            </a:pPr>
            <a:r>
              <a:rPr lang="en-US" sz="2000"/>
              <a:t>44/12 = ratio of molecular weights of CO2 and </a:t>
            </a:r>
            <a:r>
              <a:rPr lang="en-US" sz="2000" smtClean="0"/>
              <a:t>carbon</a:t>
            </a:r>
            <a:r>
              <a:rPr lang="ar-EG" sz="2000" smtClean="0"/>
              <a:t> </a:t>
            </a:r>
            <a:r>
              <a:rPr lang="ar-EG" sz="2400" smtClean="0"/>
              <a:t>.</a:t>
            </a:r>
            <a:endParaRPr lang="en-US" sz="2400"/>
          </a:p>
        </p:txBody>
      </p:sp>
    </p:spTree>
    <p:extLst>
      <p:ext uri="{BB962C8B-B14F-4D97-AF65-F5344CB8AC3E}">
        <p14:creationId xmlns:p14="http://schemas.microsoft.com/office/powerpoint/2010/main" val="4015003370"/>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57200" y="152400"/>
            <a:ext cx="8458200" cy="914400"/>
          </a:xfrm>
        </p:spPr>
        <p:txBody>
          <a:bodyPr/>
          <a:lstStyle/>
          <a:p>
            <a:pPr algn="r" rtl="1"/>
            <a:r>
              <a:rPr lang="ar-EG" sz="4400" b="1" u="sng">
                <a:solidFill>
                  <a:srgbClr val="FF0000"/>
                </a:solidFill>
                <a:latin typeface="Arabic Typesetting" pitchFamily="66" charset="-78"/>
                <a:cs typeface="Arabic Typesetting" pitchFamily="66" charset="-78"/>
              </a:rPr>
              <a:t>النطاق الثانى </a:t>
            </a:r>
            <a:r>
              <a:rPr lang="ar-EG" sz="4400" b="1" u="sng" smtClean="0">
                <a:solidFill>
                  <a:srgbClr val="FF0000"/>
                </a:solidFill>
                <a:latin typeface="Arabic Typesetting" pitchFamily="66" charset="-78"/>
                <a:cs typeface="Arabic Typesetting" pitchFamily="66" charset="-78"/>
              </a:rPr>
              <a:t>(</a:t>
            </a:r>
            <a:r>
              <a:rPr lang="en-US" sz="4400" b="1" u="sng" smtClean="0">
                <a:solidFill>
                  <a:srgbClr val="FF0000"/>
                </a:solidFill>
                <a:latin typeface="Arabic Typesetting" pitchFamily="66" charset="-78"/>
                <a:cs typeface="Arabic Typesetting" pitchFamily="66" charset="-78"/>
              </a:rPr>
              <a:t>Scop2</a:t>
            </a:r>
            <a:r>
              <a:rPr lang="ar-EG" sz="4400" b="1" u="sng" smtClean="0">
                <a:solidFill>
                  <a:srgbClr val="FF0000"/>
                </a:solidFill>
                <a:latin typeface="Arabic Typesetting" pitchFamily="66" charset="-78"/>
                <a:cs typeface="Arabic Typesetting" pitchFamily="66" charset="-78"/>
              </a:rPr>
              <a:t>).</a:t>
            </a:r>
            <a:endParaRPr lang="en-US" sz="4400" b="1" u="sng">
              <a:solidFill>
                <a:srgbClr val="FF0000"/>
              </a:solidFill>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152400" y="1143000"/>
            <a:ext cx="8839200" cy="5715000"/>
          </a:xfrm>
        </p:spPr>
        <p:txBody>
          <a:bodyPr>
            <a:normAutofit/>
          </a:bodyPr>
          <a:lstStyle/>
          <a:p>
            <a:pPr marL="68580" indent="0" algn="just">
              <a:buNone/>
            </a:pPr>
            <a:r>
              <a:rPr lang="en-US" sz="3600" smtClean="0">
                <a:latin typeface="Arabic Typesetting" pitchFamily="66" charset="-78"/>
                <a:cs typeface="Arabic Typesetting" pitchFamily="66" charset="-78"/>
              </a:rPr>
              <a:t>Emissions </a:t>
            </a:r>
            <a:r>
              <a:rPr lang="en-US" sz="3600">
                <a:latin typeface="Arabic Typesetting" pitchFamily="66" charset="-78"/>
                <a:cs typeface="Arabic Typesetting" pitchFamily="66" charset="-78"/>
              </a:rPr>
              <a:t>are calculated by multiplying the purchased electricity by appropriate emission factors</a:t>
            </a:r>
            <a:r>
              <a:rPr lang="ar-EG" sz="3600" smtClean="0">
                <a:latin typeface="Arabic Typesetting" pitchFamily="66" charset="-78"/>
                <a:cs typeface="Arabic Typesetting" pitchFamily="66" charset="-78"/>
              </a:rPr>
              <a:t>     </a:t>
            </a:r>
            <a:r>
              <a:rPr lang="en-US" sz="3600" smtClean="0">
                <a:latin typeface="Arabic Typesetting" pitchFamily="66" charset="-78"/>
                <a:cs typeface="Arabic Typesetting" pitchFamily="66" charset="-78"/>
              </a:rPr>
              <a:t>.</a:t>
            </a:r>
          </a:p>
          <a:p>
            <a:pPr marL="68580" indent="0" algn="just">
              <a:buNone/>
            </a:pPr>
            <a:r>
              <a:rPr lang="en-US" sz="3600" smtClean="0">
                <a:latin typeface="Arabic Typesetting" pitchFamily="66" charset="-78"/>
                <a:cs typeface="Arabic Typesetting" pitchFamily="66" charset="-78"/>
              </a:rPr>
              <a:t>Emission = electricity (kWH)* Electricity emission factor .</a:t>
            </a:r>
          </a:p>
          <a:p>
            <a:pPr marL="68580" indent="0" algn="just">
              <a:buNone/>
            </a:pPr>
            <a:endParaRPr lang="en-US" sz="3600">
              <a:latin typeface="Arabic Typesetting" panose="03020402040406030203" pitchFamily="66" charset="-78"/>
              <a:cs typeface="Arabic Typesetting" panose="03020402040406030203" pitchFamily="66" charset="-78"/>
            </a:endParaRPr>
          </a:p>
          <a:p>
            <a:pPr marL="68580" indent="0">
              <a:buNone/>
            </a:pPr>
            <a:r>
              <a:rPr lang="en-US" sz="3600" smtClean="0">
                <a:latin typeface="Arabic Typesetting" pitchFamily="66" charset="-78"/>
                <a:cs typeface="Arabic Typesetting" pitchFamily="66" charset="-78"/>
              </a:rPr>
              <a:t>Ef = 0.1-0.8</a:t>
            </a:r>
            <a:endParaRPr lang="en-US" sz="3600">
              <a:latin typeface="Arabic Typesetting" pitchFamily="66" charset="-78"/>
              <a:cs typeface="Arabic Typesetting" pitchFamily="66" charset="-78"/>
            </a:endParaRPr>
          </a:p>
          <a:p>
            <a:pPr marL="68580" indent="0" algn="just">
              <a:buNone/>
            </a:pPr>
            <a:endParaRPr lang="en-US" sz="3600" smtClean="0">
              <a:latin typeface="Arabic Typesetting" panose="03020402040406030203" pitchFamily="66" charset="-78"/>
              <a:cs typeface="Arabic Typesetting" panose="03020402040406030203" pitchFamily="66" charset="-78"/>
            </a:endParaRPr>
          </a:p>
          <a:p>
            <a:pPr marL="68580" indent="0" algn="just">
              <a:buNone/>
            </a:pPr>
            <a:endParaRPr lang="en-US" sz="3600">
              <a:latin typeface="Arabic Typesetting" pitchFamily="66" charset="-78"/>
              <a:cs typeface="Arabic Typesetting" pitchFamily="66" charset="-78"/>
            </a:endParaRPr>
          </a:p>
          <a:p>
            <a:pPr marL="68580" indent="0" algn="just">
              <a:buNone/>
            </a:pPr>
            <a:endParaRPr lang="en-US" sz="3600" smtClean="0">
              <a:latin typeface="Arabic Typesetting" pitchFamily="66" charset="-78"/>
              <a:cs typeface="Arabic Typesetting" pitchFamily="66" charset="-78"/>
            </a:endParaRPr>
          </a:p>
          <a:p>
            <a:pPr marL="68580" indent="0" algn="just">
              <a:buNone/>
            </a:pPr>
            <a:endParaRPr lang="en-US" sz="3600">
              <a:latin typeface="Arabic Typesetting" pitchFamily="66" charset="-78"/>
              <a:cs typeface="Arabic Typesetting" pitchFamily="66" charset="-78"/>
            </a:endParaRPr>
          </a:p>
          <a:p>
            <a:pPr marL="68580" indent="0" algn="just">
              <a:buNone/>
            </a:pPr>
            <a:endParaRPr lang="en-US" sz="3600">
              <a:latin typeface="Arabic Typesetting" pitchFamily="66" charset="-78"/>
              <a:cs typeface="Arabic Typesetting" pitchFamily="66" charset="-78"/>
            </a:endParaRPr>
          </a:p>
        </p:txBody>
      </p:sp>
      <p:pic>
        <p:nvPicPr>
          <p:cNvPr id="4" name="Picture 2" descr="C:\Users\HP\Desktop\images.jpe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06900" y="3200400"/>
            <a:ext cx="45847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125653"/>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52400" y="0"/>
            <a:ext cx="8763000" cy="1219200"/>
          </a:xfrm>
        </p:spPr>
        <p:txBody>
          <a:bodyPr>
            <a:normAutofit fontScale="90000"/>
          </a:bodyPr>
          <a:lstStyle/>
          <a:p>
            <a:pPr algn="l"/>
            <a:r>
              <a:rPr lang="en-US" sz="3600" b="1" smtClean="0">
                <a:solidFill>
                  <a:srgbClr val="FF0000"/>
                </a:solidFill>
              </a:rPr>
              <a:t>Scope3:</a:t>
            </a:r>
            <a:br>
              <a:rPr lang="en-US" sz="3600" b="1" smtClean="0">
                <a:solidFill>
                  <a:srgbClr val="FF0000"/>
                </a:solidFill>
              </a:rPr>
            </a:br>
            <a:r>
              <a:rPr lang="en-US" sz="2800" b="1" smtClean="0"/>
              <a:t>The difference between upstream and down stream emissions sources .</a:t>
            </a:r>
            <a:endParaRPr lang="en-US" sz="2800" b="1"/>
          </a:p>
        </p:txBody>
      </p:sp>
      <p:sp>
        <p:nvSpPr>
          <p:cNvPr id="3" name="Content Placeholder 2"/>
          <p:cNvSpPr>
            <a:spLocks noGrp="1"/>
          </p:cNvSpPr>
          <p:nvPr>
            <p:ph idx="1"/>
          </p:nvPr>
        </p:nvSpPr>
        <p:spPr/>
        <p:txBody>
          <a:bodyPr/>
          <a:lstStyle/>
          <a:p>
            <a:r>
              <a:rPr lang="en-US" smtClean="0"/>
              <a:t> </a:t>
            </a:r>
            <a:endParaRPr lang="en-US"/>
          </a:p>
        </p:txBody>
      </p:sp>
      <p:pic>
        <p:nvPicPr>
          <p:cNvPr id="2050" name="Picture 2" descr="C:\Users\HP\Desktop\6401229a5f1e3d04b7ced336_Scope_3.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1447800"/>
            <a:ext cx="9144000" cy="530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538500"/>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52400" y="838200"/>
            <a:ext cx="8610600" cy="838200"/>
          </a:xfrm>
        </p:spPr>
        <p:txBody>
          <a:bodyPr>
            <a:normAutofit/>
          </a:bodyPr>
          <a:lstStyle/>
          <a:p>
            <a:pPr algn="l"/>
            <a:r>
              <a:rPr lang="en-US" sz="3200" b="1" smtClean="0">
                <a:solidFill>
                  <a:srgbClr val="FF0000"/>
                </a:solidFill>
                <a:latin typeface="Arial" pitchFamily="34" charset="0"/>
                <a:cs typeface="Arial" pitchFamily="34" charset="0"/>
              </a:rPr>
              <a:t>Category from 1 to 5:</a:t>
            </a:r>
            <a:endParaRPr lang="en-US" sz="3200" b="1">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752600"/>
            <a:ext cx="8458200" cy="4572000"/>
          </a:xfrm>
        </p:spPr>
        <p:txBody>
          <a:bodyPr>
            <a:normAutofit fontScale="25000" lnSpcReduction="20000"/>
          </a:bodyPr>
          <a:lstStyle/>
          <a:p>
            <a:pPr marL="0" indent="0">
              <a:lnSpc>
                <a:spcPct val="220000"/>
              </a:lnSpc>
              <a:spcBef>
                <a:spcPct val="0"/>
              </a:spcBef>
              <a:buNone/>
            </a:pPr>
            <a:r>
              <a:rPr lang="ar-EG" sz="9600" smtClean="0"/>
              <a:t>1</a:t>
            </a:r>
            <a:r>
              <a:rPr lang="en-US" sz="9600" smtClean="0"/>
              <a:t>. Purchased </a:t>
            </a:r>
            <a:r>
              <a:rPr lang="en-US" sz="9600"/>
              <a:t>goods and services </a:t>
            </a:r>
            <a:r>
              <a:rPr lang="ar-EG" sz="9600"/>
              <a:t>السلع والخدمات المشتراه .</a:t>
            </a:r>
          </a:p>
          <a:p>
            <a:pPr marL="68580" indent="0">
              <a:lnSpc>
                <a:spcPct val="220000"/>
              </a:lnSpc>
              <a:buNone/>
            </a:pPr>
            <a:r>
              <a:rPr lang="en-US" sz="9600" smtClean="0"/>
              <a:t>2. Capital </a:t>
            </a:r>
            <a:r>
              <a:rPr lang="en-US" sz="9600"/>
              <a:t>goods </a:t>
            </a:r>
            <a:r>
              <a:rPr lang="en-US" sz="9600" smtClean="0"/>
              <a:t>  </a:t>
            </a:r>
            <a:r>
              <a:rPr lang="ar-EG" sz="9600" smtClean="0"/>
              <a:t>السلع الرأسماليه</a:t>
            </a:r>
            <a:r>
              <a:rPr lang="en-US" sz="9600" smtClean="0"/>
              <a:t>  </a:t>
            </a:r>
            <a:r>
              <a:rPr lang="en-US" sz="9600"/>
              <a:t>.</a:t>
            </a:r>
            <a:endParaRPr lang="ar-EG" sz="9600"/>
          </a:p>
          <a:p>
            <a:pPr marL="68580" indent="0">
              <a:lnSpc>
                <a:spcPct val="220000"/>
              </a:lnSpc>
              <a:buNone/>
            </a:pPr>
            <a:r>
              <a:rPr lang="en-US" sz="9600" smtClean="0"/>
              <a:t>3. Fuel- </a:t>
            </a:r>
            <a:r>
              <a:rPr lang="en-US" sz="9600"/>
              <a:t>and energy-related activities  </a:t>
            </a:r>
            <a:r>
              <a:rPr lang="ar-EG" sz="9600"/>
              <a:t>الانشطه المتعلقه بالوقود والطاقه </a:t>
            </a:r>
            <a:endParaRPr lang="en-US" sz="9600" smtClean="0"/>
          </a:p>
          <a:p>
            <a:pPr marL="68580" indent="0">
              <a:lnSpc>
                <a:spcPct val="220000"/>
              </a:lnSpc>
              <a:buNone/>
            </a:pPr>
            <a:r>
              <a:rPr lang="en-US" sz="9600" smtClean="0"/>
              <a:t>4. Upstream </a:t>
            </a:r>
            <a:r>
              <a:rPr lang="en-US" sz="9600"/>
              <a:t>transportation and distribution</a:t>
            </a:r>
            <a:r>
              <a:rPr lang="ar-EG" sz="9600"/>
              <a:t>   النقل والتوزيع </a:t>
            </a:r>
          </a:p>
          <a:p>
            <a:pPr marL="68580" indent="0">
              <a:lnSpc>
                <a:spcPct val="220000"/>
              </a:lnSpc>
              <a:buNone/>
            </a:pPr>
            <a:r>
              <a:rPr lang="en-US" sz="9600" smtClean="0"/>
              <a:t>5. Waste </a:t>
            </a:r>
            <a:r>
              <a:rPr lang="en-US" sz="9600"/>
              <a:t>generated in operations</a:t>
            </a:r>
            <a:r>
              <a:rPr lang="ar-EG" sz="9600"/>
              <a:t> توليد النفايات داخل العمليات </a:t>
            </a:r>
          </a:p>
          <a:p>
            <a:endParaRPr lang="en-US" sz="3600"/>
          </a:p>
        </p:txBody>
      </p:sp>
      <p:sp>
        <p:nvSpPr>
          <p:cNvPr id="5" name="Rectangle 4"/>
          <p:cNvSpPr/>
          <p:nvPr/>
        </p:nvSpPr>
        <p:spPr>
          <a:xfrm>
            <a:off x="5032865" y="292395"/>
            <a:ext cx="3953326" cy="830997"/>
          </a:xfrm>
          <a:prstGeom prst="rect">
            <a:avLst/>
          </a:prstGeom>
        </p:spPr>
        <p:txBody>
          <a:bodyPr wrap="none">
            <a:spAutoFit/>
          </a:bodyPr>
          <a:lstStyle/>
          <a:p>
            <a:pPr algn="r" rtl="1"/>
            <a:r>
              <a:rPr lang="en-US" b="1" u="sng">
                <a:solidFill>
                  <a:srgbClr val="FF0000"/>
                </a:solidFill>
                <a:latin typeface="Arabic Typesetting" pitchFamily="66" charset="-78"/>
                <a:cs typeface="Arabic Typesetting" pitchFamily="66" charset="-78"/>
              </a:rPr>
              <a:t> </a:t>
            </a:r>
            <a:r>
              <a:rPr lang="ar-EG" sz="4800" b="1" u="sng">
                <a:solidFill>
                  <a:srgbClr val="FF0000"/>
                </a:solidFill>
                <a:latin typeface="Arabic Typesetting" pitchFamily="66" charset="-78"/>
                <a:cs typeface="Arabic Typesetting" pitchFamily="66" charset="-78"/>
              </a:rPr>
              <a:t>النطاق الثالث (</a:t>
            </a:r>
            <a:r>
              <a:rPr lang="en-US" sz="4800" b="1" u="sng">
                <a:solidFill>
                  <a:srgbClr val="FF0000"/>
                </a:solidFill>
                <a:latin typeface="Arabic Typesetting" pitchFamily="66" charset="-78"/>
                <a:cs typeface="Arabic Typesetting" pitchFamily="66" charset="-78"/>
              </a:rPr>
              <a:t>Scope 3</a:t>
            </a:r>
            <a:r>
              <a:rPr lang="ar-EG" sz="4800" b="1" u="sng">
                <a:solidFill>
                  <a:srgbClr val="FF0000"/>
                </a:solidFill>
                <a:latin typeface="Arabic Typesetting" pitchFamily="66" charset="-78"/>
                <a:cs typeface="Arabic Typesetting" pitchFamily="66" charset="-78"/>
              </a:rPr>
              <a:t>)</a:t>
            </a:r>
            <a:r>
              <a:rPr lang="en-US" sz="4800" b="1" u="sng">
                <a:solidFill>
                  <a:srgbClr val="FF0000"/>
                </a:solidFill>
                <a:latin typeface="Arabic Typesetting" pitchFamily="66" charset="-78"/>
                <a:cs typeface="Arabic Typesetting" pitchFamily="66" charset="-78"/>
              </a:rPr>
              <a:t> </a:t>
            </a:r>
            <a:r>
              <a:rPr lang="en-US" sz="1600" b="1" spc="-100">
                <a:solidFill>
                  <a:srgbClr val="FF0000"/>
                </a:solidFill>
              </a:rPr>
              <a:t>: </a:t>
            </a:r>
            <a:endParaRPr lang="en-US"/>
          </a:p>
        </p:txBody>
      </p:sp>
    </p:spTree>
    <p:extLst>
      <p:ext uri="{BB962C8B-B14F-4D97-AF65-F5344CB8AC3E}">
        <p14:creationId xmlns:p14="http://schemas.microsoft.com/office/powerpoint/2010/main" val="1470596442"/>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76200" y="381000"/>
            <a:ext cx="7239000" cy="685800"/>
          </a:xfrm>
        </p:spPr>
        <p:txBody>
          <a:bodyPr>
            <a:noAutofit/>
          </a:bodyPr>
          <a:lstStyle/>
          <a:p>
            <a:pPr algn="l"/>
            <a:r>
              <a:rPr lang="en-US" sz="4000" b="1" smtClean="0">
                <a:solidFill>
                  <a:srgbClr val="FF0000"/>
                </a:solidFill>
              </a:rPr>
              <a:t>Category from 5-10 :</a:t>
            </a:r>
            <a:endParaRPr lang="en-US" sz="4000" b="1">
              <a:solidFill>
                <a:srgbClr val="FF0000"/>
              </a:solidFill>
            </a:endParaRPr>
          </a:p>
        </p:txBody>
      </p:sp>
      <p:sp>
        <p:nvSpPr>
          <p:cNvPr id="3" name="Content Placeholder 2"/>
          <p:cNvSpPr>
            <a:spLocks noGrp="1"/>
          </p:cNvSpPr>
          <p:nvPr>
            <p:ph idx="1"/>
          </p:nvPr>
        </p:nvSpPr>
        <p:spPr>
          <a:xfrm>
            <a:off x="304800" y="1143000"/>
            <a:ext cx="8458200" cy="5486400"/>
          </a:xfrm>
        </p:spPr>
        <p:txBody>
          <a:bodyPr>
            <a:normAutofit lnSpcReduction="10000"/>
          </a:bodyPr>
          <a:lstStyle/>
          <a:p>
            <a:pPr marL="525780" indent="-457200">
              <a:lnSpc>
                <a:spcPct val="200000"/>
              </a:lnSpc>
              <a:buFont typeface="+mj-lt"/>
              <a:buAutoNum type="arabicPeriod" startAt="6"/>
            </a:pPr>
            <a:r>
              <a:rPr lang="en-US" sz="2400"/>
              <a:t>B</a:t>
            </a:r>
            <a:r>
              <a:rPr lang="en-US" sz="2800" smtClean="0"/>
              <a:t>usiness travel</a:t>
            </a:r>
            <a:r>
              <a:rPr lang="ar-EG" sz="2800" smtClean="0"/>
              <a:t>. </a:t>
            </a:r>
            <a:r>
              <a:rPr lang="ar-EG" sz="2800"/>
              <a:t>رحلات الاعمال </a:t>
            </a:r>
            <a:r>
              <a:rPr lang="en-US" sz="2800" smtClean="0"/>
              <a:t>  </a:t>
            </a:r>
            <a:endParaRPr lang="ar-EG" sz="2800"/>
          </a:p>
          <a:p>
            <a:pPr marL="525780" indent="-457200">
              <a:lnSpc>
                <a:spcPct val="200000"/>
              </a:lnSpc>
              <a:buFont typeface="+mj-lt"/>
              <a:buAutoNum type="arabicPeriod" startAt="6"/>
            </a:pPr>
            <a:r>
              <a:rPr lang="en-US" sz="2800" smtClean="0"/>
              <a:t> Employee commuting </a:t>
            </a:r>
            <a:r>
              <a:rPr lang="ar-EG" sz="2800" smtClean="0"/>
              <a:t> </a:t>
            </a:r>
            <a:r>
              <a:rPr lang="ar-EG" sz="2800"/>
              <a:t>تنقلات </a:t>
            </a:r>
            <a:r>
              <a:rPr lang="ar-EG" sz="2800" smtClean="0"/>
              <a:t>الموظفي</a:t>
            </a:r>
            <a:r>
              <a:rPr lang="ar-EG" sz="2800"/>
              <a:t>ن</a:t>
            </a:r>
            <a:r>
              <a:rPr lang="en-US" sz="2800" smtClean="0"/>
              <a:t>.</a:t>
            </a:r>
            <a:endParaRPr lang="ar-EG" sz="2800" smtClean="0"/>
          </a:p>
          <a:p>
            <a:pPr marL="525780" indent="-457200">
              <a:lnSpc>
                <a:spcPct val="200000"/>
              </a:lnSpc>
              <a:buFont typeface="+mj-lt"/>
              <a:buAutoNum type="arabicPeriod" startAt="6"/>
            </a:pPr>
            <a:r>
              <a:rPr lang="en-US" sz="2800" smtClean="0"/>
              <a:t>Upstream </a:t>
            </a:r>
            <a:r>
              <a:rPr lang="en-US" sz="2800"/>
              <a:t>leased </a:t>
            </a:r>
            <a:r>
              <a:rPr lang="en-US" sz="2800" smtClean="0"/>
              <a:t>assets </a:t>
            </a:r>
            <a:r>
              <a:rPr lang="ar-EG" sz="2800" smtClean="0"/>
              <a:t> </a:t>
            </a:r>
            <a:r>
              <a:rPr lang="ar-EG" sz="2800"/>
              <a:t>الأصول </a:t>
            </a:r>
            <a:r>
              <a:rPr lang="ar-EG" sz="2800" smtClean="0"/>
              <a:t>المؤجرة</a:t>
            </a:r>
          </a:p>
          <a:p>
            <a:pPr marL="525780" indent="-457200">
              <a:lnSpc>
                <a:spcPct val="200000"/>
              </a:lnSpc>
              <a:buFont typeface="+mj-lt"/>
              <a:buAutoNum type="arabicPeriod" startAt="6"/>
            </a:pPr>
            <a:r>
              <a:rPr lang="en-US" sz="2800" smtClean="0"/>
              <a:t>Downstream </a:t>
            </a:r>
            <a:r>
              <a:rPr lang="en-US" sz="2800"/>
              <a:t>transportation and </a:t>
            </a:r>
            <a:r>
              <a:rPr lang="en-US" sz="2800" smtClean="0"/>
              <a:t>distribution </a:t>
            </a:r>
            <a:r>
              <a:rPr lang="ar-EG" sz="2800"/>
              <a:t>النقل </a:t>
            </a:r>
            <a:r>
              <a:rPr lang="ar-EG" sz="2800" smtClean="0"/>
              <a:t>والتوزيع </a:t>
            </a:r>
            <a:r>
              <a:rPr lang="ar-EG" sz="2800"/>
              <a:t>في اتجاه المصب .</a:t>
            </a:r>
            <a:r>
              <a:rPr lang="ar-EG" sz="2800" smtClean="0"/>
              <a:t> </a:t>
            </a:r>
            <a:endParaRPr lang="ar-EG" sz="2800"/>
          </a:p>
          <a:p>
            <a:pPr marL="525780" indent="-457200">
              <a:lnSpc>
                <a:spcPct val="200000"/>
              </a:lnSpc>
              <a:buFont typeface="+mj-lt"/>
              <a:buAutoNum type="arabicPeriod" startAt="6"/>
            </a:pPr>
            <a:r>
              <a:rPr lang="en-US" sz="2800"/>
              <a:t>P</a:t>
            </a:r>
            <a:r>
              <a:rPr lang="en-US" sz="2800" smtClean="0"/>
              <a:t>rocessing </a:t>
            </a:r>
            <a:r>
              <a:rPr lang="en-US" sz="2800"/>
              <a:t>of sold </a:t>
            </a:r>
            <a:r>
              <a:rPr lang="en-US" sz="2800" smtClean="0"/>
              <a:t>products</a:t>
            </a:r>
            <a:r>
              <a:rPr lang="ar-EG" sz="2800" smtClean="0"/>
              <a:t>  </a:t>
            </a:r>
            <a:r>
              <a:rPr lang="ar-EG" sz="2800"/>
              <a:t>تجهيز المنتجات </a:t>
            </a:r>
            <a:r>
              <a:rPr lang="ar-EG" sz="2800" smtClean="0"/>
              <a:t>المباعة </a:t>
            </a:r>
          </a:p>
          <a:p>
            <a:endParaRPr lang="ar-EG" smtClean="0"/>
          </a:p>
          <a:p>
            <a:endParaRPr lang="en-US"/>
          </a:p>
        </p:txBody>
      </p:sp>
    </p:spTree>
    <p:extLst>
      <p:ext uri="{BB962C8B-B14F-4D97-AF65-F5344CB8AC3E}">
        <p14:creationId xmlns:p14="http://schemas.microsoft.com/office/powerpoint/2010/main" val="2461488552"/>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76200" y="304800"/>
            <a:ext cx="8610600" cy="914400"/>
          </a:xfrm>
        </p:spPr>
        <p:txBody>
          <a:bodyPr>
            <a:normAutofit/>
          </a:bodyPr>
          <a:lstStyle/>
          <a:p>
            <a:pPr algn="l"/>
            <a:r>
              <a:rPr lang="en-US" sz="3600" b="1" smtClean="0">
                <a:solidFill>
                  <a:srgbClr val="FF0000"/>
                </a:solidFill>
              </a:rPr>
              <a:t>Category from 10-15 :</a:t>
            </a:r>
            <a:endParaRPr lang="en-US" sz="3600" b="1">
              <a:solidFill>
                <a:srgbClr val="FF0000"/>
              </a:solidFill>
            </a:endParaRPr>
          </a:p>
        </p:txBody>
      </p:sp>
      <p:sp>
        <p:nvSpPr>
          <p:cNvPr id="3" name="Content Placeholder 2"/>
          <p:cNvSpPr>
            <a:spLocks noGrp="1"/>
          </p:cNvSpPr>
          <p:nvPr>
            <p:ph idx="1"/>
          </p:nvPr>
        </p:nvSpPr>
        <p:spPr>
          <a:xfrm>
            <a:off x="457200" y="1447800"/>
            <a:ext cx="8382000" cy="4495800"/>
          </a:xfrm>
        </p:spPr>
        <p:txBody>
          <a:bodyPr>
            <a:normAutofit/>
          </a:bodyPr>
          <a:lstStyle/>
          <a:p>
            <a:pPr marL="582930" indent="-514350">
              <a:lnSpc>
                <a:spcPct val="150000"/>
              </a:lnSpc>
              <a:buFont typeface="+mj-lt"/>
              <a:buAutoNum type="arabicPeriod" startAt="11"/>
            </a:pPr>
            <a:r>
              <a:rPr lang="en-US" sz="2800">
                <a:solidFill>
                  <a:schemeClr val="tx1">
                    <a:lumMod val="95000"/>
                    <a:lumOff val="5000"/>
                  </a:schemeClr>
                </a:solidFill>
              </a:rPr>
              <a:t> </a:t>
            </a:r>
            <a:r>
              <a:rPr lang="en-US" sz="2800" smtClean="0">
                <a:solidFill>
                  <a:schemeClr val="tx1">
                    <a:lumMod val="95000"/>
                    <a:lumOff val="5000"/>
                  </a:schemeClr>
                </a:solidFill>
              </a:rPr>
              <a:t>Use </a:t>
            </a:r>
            <a:r>
              <a:rPr lang="en-US" sz="2800">
                <a:solidFill>
                  <a:schemeClr val="tx1">
                    <a:lumMod val="95000"/>
                    <a:lumOff val="5000"/>
                  </a:schemeClr>
                </a:solidFill>
              </a:rPr>
              <a:t>of sold products </a:t>
            </a:r>
            <a:r>
              <a:rPr lang="ar-EG" sz="2800">
                <a:solidFill>
                  <a:schemeClr val="tx1">
                    <a:lumMod val="95000"/>
                    <a:lumOff val="5000"/>
                  </a:schemeClr>
                </a:solidFill>
              </a:rPr>
              <a:t>استخدام المنتجات الصلبه </a:t>
            </a:r>
          </a:p>
          <a:p>
            <a:pPr marL="582930" indent="-514350">
              <a:lnSpc>
                <a:spcPct val="150000"/>
              </a:lnSpc>
              <a:buFont typeface="+mj-lt"/>
              <a:buAutoNum type="arabicPeriod" startAt="11"/>
            </a:pPr>
            <a:r>
              <a:rPr lang="en-US" sz="2800"/>
              <a:t>End-of-life treatment of sold products  </a:t>
            </a:r>
            <a:r>
              <a:rPr lang="ar-EG" sz="2800"/>
              <a:t>معالجة نهاية العمر للمنتجات المباعة</a:t>
            </a:r>
          </a:p>
          <a:p>
            <a:pPr marL="582930" indent="-514350">
              <a:lnSpc>
                <a:spcPct val="150000"/>
              </a:lnSpc>
              <a:buFont typeface="+mj-lt"/>
              <a:buAutoNum type="arabicPeriod" startAt="11"/>
            </a:pPr>
            <a:r>
              <a:rPr lang="en-US" sz="2800" smtClean="0"/>
              <a:t>Downstream </a:t>
            </a:r>
            <a:r>
              <a:rPr lang="en-US" sz="2800"/>
              <a:t>leased </a:t>
            </a:r>
            <a:r>
              <a:rPr lang="en-US" sz="2800" smtClean="0"/>
              <a:t>assets</a:t>
            </a:r>
            <a:r>
              <a:rPr lang="ar-EG" sz="2800" smtClean="0"/>
              <a:t> الأصول </a:t>
            </a:r>
            <a:r>
              <a:rPr lang="ar-EG" sz="2800"/>
              <a:t>المؤجرة </a:t>
            </a:r>
            <a:r>
              <a:rPr lang="ar-EG" sz="2800" smtClean="0"/>
              <a:t>النهائية </a:t>
            </a:r>
          </a:p>
          <a:p>
            <a:pPr marL="582930" indent="-514350">
              <a:lnSpc>
                <a:spcPct val="150000"/>
              </a:lnSpc>
              <a:buFont typeface="+mj-lt"/>
              <a:buAutoNum type="arabicPeriod" startAt="11"/>
            </a:pPr>
            <a:r>
              <a:rPr lang="en-US" sz="2800" smtClean="0"/>
              <a:t>Franchises </a:t>
            </a:r>
            <a:r>
              <a:rPr lang="ar-EG" sz="2800" smtClean="0"/>
              <a:t>الامتيازات</a:t>
            </a:r>
          </a:p>
          <a:p>
            <a:pPr marL="582930" indent="-514350">
              <a:lnSpc>
                <a:spcPct val="150000"/>
              </a:lnSpc>
              <a:buFont typeface="+mj-lt"/>
              <a:buAutoNum type="arabicPeriod" startAt="11"/>
            </a:pPr>
            <a:r>
              <a:rPr lang="en-US" sz="2800" smtClean="0"/>
              <a:t>Investments </a:t>
            </a:r>
            <a:r>
              <a:rPr lang="ar-EG" sz="2800" smtClean="0"/>
              <a:t> </a:t>
            </a:r>
            <a:r>
              <a:rPr lang="ar-EG" sz="2400" smtClean="0"/>
              <a:t>الاستثمارات</a:t>
            </a:r>
            <a:r>
              <a:rPr lang="en-US" sz="2400" smtClean="0"/>
              <a:t> </a:t>
            </a:r>
            <a:endParaRPr lang="en-US" sz="2400"/>
          </a:p>
        </p:txBody>
      </p:sp>
    </p:spTree>
    <p:extLst>
      <p:ext uri="{BB962C8B-B14F-4D97-AF65-F5344CB8AC3E}">
        <p14:creationId xmlns:p14="http://schemas.microsoft.com/office/powerpoint/2010/main" val="1301180911"/>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85800" y="533400"/>
            <a:ext cx="7772400" cy="1939036"/>
          </a:xfrm>
        </p:spPr>
        <p:txBody>
          <a:bodyPr>
            <a:normAutofit fontScale="90000"/>
          </a:bodyPr>
          <a:lstStyle/>
          <a:p>
            <a:pPr algn="ctr" rtl="1"/>
            <a:r>
              <a:rPr lang="ar-EG" sz="5400" b="1" smtClean="0">
                <a:solidFill>
                  <a:srgbClr val="FF0000"/>
                </a:solidFill>
                <a:latin typeface="Arabic Typesetting" pitchFamily="66" charset="-78"/>
                <a:cs typeface="Arabic Typesetting" pitchFamily="66" charset="-78"/>
              </a:rPr>
              <a:t>الهدف 13</a:t>
            </a:r>
            <a:br>
              <a:rPr lang="ar-EG" sz="4400" b="1" smtClean="0">
                <a:solidFill>
                  <a:srgbClr val="FF0000"/>
                </a:solidFill>
                <a:latin typeface="Arabic Typesetting" pitchFamily="66" charset="-78"/>
                <a:cs typeface="Arabic Typesetting" pitchFamily="66" charset="-78"/>
              </a:rPr>
            </a:br>
            <a:r>
              <a:rPr lang="ar-EG" sz="4000" b="1" smtClean="0">
                <a:solidFill>
                  <a:srgbClr val="FF0000"/>
                </a:solidFill>
                <a:latin typeface="Arabic Typesetting" pitchFamily="66" charset="-78"/>
                <a:cs typeface="Arabic Typesetting" pitchFamily="66" charset="-78"/>
              </a:rPr>
              <a:t>اتخاذ </a:t>
            </a:r>
            <a:r>
              <a:rPr lang="ar-EG" sz="4000" b="1">
                <a:solidFill>
                  <a:srgbClr val="FF0000"/>
                </a:solidFill>
                <a:latin typeface="Arabic Typesetting" pitchFamily="66" charset="-78"/>
                <a:cs typeface="Arabic Typesetting" pitchFamily="66" charset="-78"/>
              </a:rPr>
              <a:t>إجراءات عاجلة لمكافحة تغير المناخ وآثاره من خلال تنظيم </a:t>
            </a:r>
            <a:br>
              <a:rPr lang="ar-EG" sz="4000" b="1" smtClean="0">
                <a:solidFill>
                  <a:srgbClr val="FF0000"/>
                </a:solidFill>
                <a:latin typeface="Arabic Typesetting" pitchFamily="66" charset="-78"/>
                <a:cs typeface="Arabic Typesetting" pitchFamily="66" charset="-78"/>
              </a:rPr>
            </a:br>
            <a:r>
              <a:rPr lang="ar-EG" sz="4000" b="1" smtClean="0">
                <a:solidFill>
                  <a:srgbClr val="FF0000"/>
                </a:solidFill>
                <a:latin typeface="Arabic Typesetting" pitchFamily="66" charset="-78"/>
                <a:cs typeface="Arabic Typesetting" pitchFamily="66" charset="-78"/>
              </a:rPr>
              <a:t>الانبعاثات </a:t>
            </a:r>
            <a:r>
              <a:rPr lang="ar-EG" sz="4000" b="1">
                <a:solidFill>
                  <a:srgbClr val="FF0000"/>
                </a:solidFill>
                <a:latin typeface="Arabic Typesetting" pitchFamily="66" charset="-78"/>
                <a:cs typeface="Arabic Typesetting" pitchFamily="66" charset="-78"/>
              </a:rPr>
              <a:t>وتعزيز التطورات في مجال الطاقة المتجددة</a:t>
            </a:r>
            <a:endParaRPr lang="en-US" sz="4000" b="1"/>
          </a:p>
        </p:txBody>
      </p:sp>
      <p:sp>
        <p:nvSpPr>
          <p:cNvPr id="3" name="Content Placeholder 2"/>
          <p:cNvSpPr>
            <a:spLocks noGrp="1"/>
          </p:cNvSpPr>
          <p:nvPr>
            <p:ph idx="1"/>
          </p:nvPr>
        </p:nvSpPr>
        <p:spPr>
          <a:xfrm>
            <a:off x="609600" y="3352800"/>
            <a:ext cx="8305800" cy="2590800"/>
          </a:xfrm>
        </p:spPr>
        <p:txBody>
          <a:bodyPr>
            <a:normAutofit fontScale="92500" lnSpcReduction="10000"/>
          </a:bodyPr>
          <a:lstStyle/>
          <a:p>
            <a:pPr marL="68580" indent="0" algn="ctr" rtl="1">
              <a:lnSpc>
                <a:spcPct val="150000"/>
              </a:lnSpc>
              <a:buNone/>
            </a:pPr>
            <a:r>
              <a:rPr lang="ar-EG" sz="4000" b="1">
                <a:latin typeface="Arabic Typesetting" pitchFamily="66" charset="-78"/>
                <a:cs typeface="Arabic Typesetting" pitchFamily="66" charset="-78"/>
              </a:rPr>
              <a:t>وضع السياسات، والمسارات، والتكنولوجيات، وطرق التمويل اللازمة لكفالة </a:t>
            </a:r>
            <a:endParaRPr lang="ar-EG" sz="4000" b="1" smtClean="0">
              <a:latin typeface="Arabic Typesetting" panose="03020402040406030203" pitchFamily="66" charset="-78"/>
              <a:cs typeface="Arabic Typesetting" panose="03020402040406030203" pitchFamily="66" charset="-78"/>
            </a:endParaRPr>
          </a:p>
          <a:p>
            <a:pPr marL="68580" indent="0" algn="ctr" rtl="1">
              <a:lnSpc>
                <a:spcPct val="150000"/>
              </a:lnSpc>
              <a:buNone/>
            </a:pPr>
            <a:r>
              <a:rPr lang="ar-EG" sz="4000" b="1" smtClean="0">
                <a:latin typeface="Arabic Typesetting" pitchFamily="66" charset="-78"/>
                <a:cs typeface="Arabic Typesetting" pitchFamily="66" charset="-78"/>
              </a:rPr>
              <a:t>أن </a:t>
            </a:r>
            <a:r>
              <a:rPr lang="ar-EG" sz="4000" b="1">
                <a:latin typeface="Arabic Typesetting" pitchFamily="66" charset="-78"/>
                <a:cs typeface="Arabic Typesetting" pitchFamily="66" charset="-78"/>
              </a:rPr>
              <a:t>تبلغ الانبعاثات العالمية ذروتها في أجل أقصاه 10 سنوات، </a:t>
            </a:r>
            <a:r>
              <a:rPr lang="ar-EG" sz="4000" b="1" smtClean="0">
                <a:latin typeface="Arabic Typesetting" pitchFamily="66" charset="-78"/>
                <a:cs typeface="Arabic Typesetting" pitchFamily="66" charset="-78"/>
              </a:rPr>
              <a:t>وبدء </a:t>
            </a:r>
            <a:r>
              <a:rPr lang="ar-EG" sz="4000" b="1">
                <a:latin typeface="Arabic Typesetting" pitchFamily="66" charset="-78"/>
                <a:cs typeface="Arabic Typesetting" pitchFamily="66" charset="-78"/>
              </a:rPr>
              <a:t>نزع الكربون من الاقتصاد حول العالم</a:t>
            </a:r>
            <a:endParaRPr lang="en-US" sz="4000" b="1">
              <a:latin typeface="Arabic Typesetting" panose="03020402040406030203" pitchFamily="66" charset="-78"/>
              <a:cs typeface="Arabic Typesetting" panose="03020402040406030203" pitchFamily="66" charset="-78"/>
            </a:endParaRPr>
          </a:p>
        </p:txBody>
      </p:sp>
      <p:sp>
        <p:nvSpPr>
          <p:cNvPr id="4" name="TextBox 3"/>
          <p:cNvSpPr txBox="1"/>
          <p:nvPr/>
        </p:nvSpPr>
        <p:spPr>
          <a:xfrm>
            <a:off x="3429000" y="2667000"/>
            <a:ext cx="1828800" cy="523220"/>
          </a:xfrm>
          <a:prstGeom prst="rect">
            <a:avLst/>
          </a:prstGeom>
          <a:noFill/>
        </p:spPr>
        <p:txBody>
          <a:bodyPr wrap="square" rtlCol="0">
            <a:spAutoFit/>
          </a:bodyPr>
          <a:lstStyle/>
          <a:p>
            <a:pPr algn="ctr"/>
            <a:r>
              <a:rPr lang="ar-EG" sz="2800" smtClean="0">
                <a:solidFill>
                  <a:schemeClr val="tx1">
                    <a:lumMod val="95000"/>
                    <a:lumOff val="5000"/>
                  </a:schemeClr>
                </a:solidFill>
                <a:latin typeface="Agency FB" pitchFamily="34" charset="0"/>
                <a:cs typeface="Arial" pitchFamily="34" charset="0"/>
              </a:rPr>
              <a:t>على الدول  </a:t>
            </a:r>
            <a:r>
              <a:rPr lang="ar-EG" smtClean="0">
                <a:solidFill>
                  <a:schemeClr val="tx1">
                    <a:lumMod val="95000"/>
                    <a:lumOff val="5000"/>
                  </a:schemeClr>
                </a:solidFill>
              </a:rPr>
              <a:t> </a:t>
            </a:r>
            <a:endParaRPr lang="en-US">
              <a:solidFill>
                <a:schemeClr val="tx1">
                  <a:lumMod val="95000"/>
                  <a:lumOff val="5000"/>
                </a:schemeClr>
              </a:solidFill>
            </a:endParaRPr>
          </a:p>
        </p:txBody>
      </p:sp>
    </p:spTree>
    <p:extLst>
      <p:ext uri="{BB962C8B-B14F-4D97-AF65-F5344CB8AC3E}">
        <p14:creationId xmlns:p14="http://schemas.microsoft.com/office/powerpoint/2010/main" val="4074025349"/>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ar-EG" smtClean="0"/>
              <a:t>  </a:t>
            </a:r>
            <a:endParaRPr lang="en-US"/>
          </a:p>
        </p:txBody>
      </p:sp>
      <p:sp>
        <p:nvSpPr>
          <p:cNvPr id="2" name="Content Placeholder 1"/>
          <p:cNvSpPr>
            <a:spLocks noGrp="1"/>
          </p:cNvSpPr>
          <p:nvPr>
            <p:ph idx="1"/>
          </p:nvPr>
        </p:nvSpPr>
        <p:spPr>
          <a:xfrm>
            <a:off x="-1" y="-69112"/>
            <a:ext cx="9296401" cy="685800"/>
          </a:xfrm>
        </p:spPr>
        <p:txBody>
          <a:bodyPr>
            <a:normAutofit/>
          </a:bodyPr>
          <a:lstStyle/>
          <a:p>
            <a:pPr marL="0" indent="0">
              <a:buNone/>
            </a:pPr>
            <a:r>
              <a:rPr lang="ar-EG" sz="2800" b="1" smtClean="0"/>
              <a:t>1,2 </a:t>
            </a:r>
            <a:r>
              <a:rPr lang="en-US" sz="2400" b="1" smtClean="0"/>
              <a:t>- Purchased goods &amp; </a:t>
            </a:r>
            <a:r>
              <a:rPr lang="en-US" sz="2400" b="1"/>
              <a:t>capitals goods .</a:t>
            </a:r>
          </a:p>
        </p:txBody>
      </p:sp>
      <p:sp>
        <p:nvSpPr>
          <p:cNvPr id="7" name="Title 2"/>
          <p:cNvSpPr txBox="1"/>
          <p:nvPr/>
        </p:nvSpPr>
        <p:spPr>
          <a:xfrm>
            <a:off x="0" y="2514600"/>
            <a:ext cx="9448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smtClean="0"/>
              <a:t>3- Fuel- and Energy-Related Activities not Included in Scope 1 or Scope 2</a:t>
            </a:r>
            <a:r>
              <a:rPr lang="en-US" sz="2000" b="1" smtClean="0"/>
              <a:t>.</a:t>
            </a:r>
            <a:endParaRPr lang="en-US" sz="2000" b="1"/>
          </a:p>
        </p:txBody>
      </p:sp>
      <p:pic>
        <p:nvPicPr>
          <p:cNvPr id="4" name="Picture 2" descr="C:\Users\HP\Desktop\Untitled5.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533400"/>
            <a:ext cx="9144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P\Desktop\Untitled8.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 y="3505200"/>
            <a:ext cx="9296400" cy="319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274888"/>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a:xfrm>
            <a:off x="228600" y="274638"/>
            <a:ext cx="8763000" cy="715962"/>
          </a:xfrm>
        </p:spPr>
        <p:txBody>
          <a:bodyPr>
            <a:normAutofit/>
          </a:bodyPr>
          <a:lstStyle/>
          <a:p>
            <a:pPr algn="l"/>
            <a:r>
              <a:rPr lang="ar-EG" sz="3100" b="1" smtClean="0"/>
              <a:t>4</a:t>
            </a:r>
            <a:r>
              <a:rPr lang="en-US" sz="3100" b="1" smtClean="0"/>
              <a:t>- Upstream Transportation and Distribution .</a:t>
            </a:r>
            <a:endParaRPr lang="en-US" sz="3100" b="1"/>
          </a:p>
        </p:txBody>
      </p:sp>
      <p:pic>
        <p:nvPicPr>
          <p:cNvPr id="4099" name="Picture 3" descr="C:\Users\HP\Desktop\Untitled4.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44" y="4267200"/>
            <a:ext cx="9147544" cy="1885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HP\Desktop\Untitled3.p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7721" y="1066800"/>
            <a:ext cx="91440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50430"/>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76200" y="274638"/>
            <a:ext cx="8915400" cy="715962"/>
          </a:xfrm>
        </p:spPr>
        <p:txBody>
          <a:bodyPr>
            <a:normAutofit/>
          </a:bodyPr>
          <a:lstStyle/>
          <a:p>
            <a:pPr algn="l"/>
            <a:r>
              <a:rPr lang="en-US" sz="4000" b="1" smtClean="0">
                <a:latin typeface="Arabic Typesetting" pitchFamily="66" charset="-78"/>
                <a:cs typeface="Arabic Typesetting" pitchFamily="66" charset="-78"/>
              </a:rPr>
              <a:t>5 - Waste </a:t>
            </a:r>
            <a:r>
              <a:rPr lang="en-US" sz="4000" b="1">
                <a:latin typeface="Arabic Typesetting" pitchFamily="66" charset="-78"/>
                <a:cs typeface="Arabic Typesetting" pitchFamily="66" charset="-78"/>
              </a:rPr>
              <a:t>Generated in </a:t>
            </a:r>
            <a:r>
              <a:rPr lang="en-US" sz="4000" b="1" smtClean="0">
                <a:latin typeface="Arabic Typesetting" pitchFamily="66" charset="-78"/>
                <a:cs typeface="Arabic Typesetting" pitchFamily="66" charset="-78"/>
              </a:rPr>
              <a:t>Operations.</a:t>
            </a:r>
            <a:endParaRPr lang="en-US" sz="4000" b="1">
              <a:latin typeface="Arabic Typesetting" pitchFamily="66" charset="-78"/>
              <a:cs typeface="Arabic Typesetting" pitchFamily="66" charset="-78"/>
            </a:endParaRPr>
          </a:p>
        </p:txBody>
      </p:sp>
      <p:pic>
        <p:nvPicPr>
          <p:cNvPr id="4099" name="Picture 3" descr="C:\Users\HP\Desktop\Untitled5.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568" y="3810000"/>
            <a:ext cx="91440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HP\Desktop\Untitled4.p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4809" y="1295400"/>
            <a:ext cx="9168809" cy="207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773483"/>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0" y="274638"/>
            <a:ext cx="9144000" cy="1143000"/>
          </a:xfrm>
        </p:spPr>
        <p:txBody>
          <a:bodyPr>
            <a:normAutofit/>
          </a:bodyPr>
          <a:lstStyle/>
          <a:p>
            <a:pPr algn="l"/>
            <a:r>
              <a:rPr lang="en-US" sz="3200" b="1" smtClean="0">
                <a:latin typeface="Andalus" pitchFamily="18" charset="-78"/>
                <a:cs typeface="Andalus" pitchFamily="18" charset="-78"/>
              </a:rPr>
              <a:t>6-Business Travel .</a:t>
            </a:r>
            <a:endParaRPr lang="en-US" sz="3200" b="1">
              <a:latin typeface="Andalus" pitchFamily="18" charset="-78"/>
              <a:cs typeface="Andalus" pitchFamily="18" charset="-78"/>
            </a:endParaRPr>
          </a:p>
        </p:txBody>
      </p:sp>
      <p:sp>
        <p:nvSpPr>
          <p:cNvPr id="4" name="Rectangle 3"/>
          <p:cNvSpPr/>
          <p:nvPr/>
        </p:nvSpPr>
        <p:spPr>
          <a:xfrm>
            <a:off x="228600" y="3249650"/>
            <a:ext cx="3961341" cy="584775"/>
          </a:xfrm>
          <a:prstGeom prst="rect">
            <a:avLst/>
          </a:prstGeom>
        </p:spPr>
        <p:txBody>
          <a:bodyPr wrap="none">
            <a:spAutoFit/>
          </a:bodyPr>
          <a:lstStyle/>
          <a:p>
            <a:r>
              <a:rPr lang="en-US" sz="2800" b="1">
                <a:latin typeface="Andalus" pitchFamily="18" charset="-78"/>
                <a:ea typeface="+mj-ea"/>
                <a:cs typeface="Andalus" pitchFamily="18" charset="-78"/>
              </a:rPr>
              <a:t>7-Employee Commuting </a:t>
            </a:r>
            <a:r>
              <a:rPr lang="en-US" sz="3200" b="1">
                <a:latin typeface="Arabic Typesetting" pitchFamily="66" charset="-78"/>
                <a:cs typeface="Arabic Typesetting" pitchFamily="66" charset="-78"/>
              </a:rPr>
              <a:t>. </a:t>
            </a:r>
            <a:endParaRPr lang="en-US" sz="3200"/>
          </a:p>
        </p:txBody>
      </p:sp>
      <p:pic>
        <p:nvPicPr>
          <p:cNvPr id="7" name="Picture 2" descr="C:\Users\HP\Desktop\Untitled6.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3962400"/>
            <a:ext cx="9143999" cy="22098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HP\Desktop\Untitled7.p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066800"/>
            <a:ext cx="9143999" cy="218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376018"/>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0" y="0"/>
            <a:ext cx="8915400" cy="1143000"/>
          </a:xfrm>
        </p:spPr>
        <p:txBody>
          <a:bodyPr>
            <a:normAutofit/>
          </a:bodyPr>
          <a:lstStyle/>
          <a:p>
            <a:pPr algn="l"/>
            <a:r>
              <a:rPr lang="en-US" sz="4000" b="1" smtClean="0">
                <a:latin typeface="Arabic Typesetting" pitchFamily="66" charset="-78"/>
                <a:cs typeface="Arabic Typesetting" pitchFamily="66" charset="-78"/>
              </a:rPr>
              <a:t>8-Upstream </a:t>
            </a:r>
            <a:r>
              <a:rPr lang="en-US" sz="4000" b="1">
                <a:latin typeface="Arabic Typesetting" pitchFamily="66" charset="-78"/>
                <a:cs typeface="Arabic Typesetting" pitchFamily="66" charset="-78"/>
              </a:rPr>
              <a:t>Leased </a:t>
            </a:r>
            <a:r>
              <a:rPr lang="en-US" sz="4000" b="1" smtClean="0">
                <a:latin typeface="Arabic Typesetting" pitchFamily="66" charset="-78"/>
                <a:cs typeface="Arabic Typesetting" pitchFamily="66" charset="-78"/>
              </a:rPr>
              <a:t>Assets.</a:t>
            </a:r>
            <a:endParaRPr lang="en-US" sz="4000" b="1">
              <a:latin typeface="Arabic Typesetting" pitchFamily="66" charset="-78"/>
              <a:cs typeface="Arabic Typesetting" pitchFamily="66" charset="-78"/>
            </a:endParaRPr>
          </a:p>
        </p:txBody>
      </p:sp>
      <p:pic>
        <p:nvPicPr>
          <p:cNvPr id="8194" name="Picture 2" descr="C:\Users\HP\Desktop\Untitled8.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838200"/>
            <a:ext cx="9067800" cy="19683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3105834"/>
            <a:ext cx="8001000" cy="707886"/>
          </a:xfrm>
          <a:prstGeom prst="rect">
            <a:avLst/>
          </a:prstGeom>
        </p:spPr>
        <p:txBody>
          <a:bodyPr wrap="square">
            <a:spAutoFit/>
          </a:bodyPr>
          <a:lstStyle/>
          <a:p>
            <a:r>
              <a:rPr lang="en-US" sz="4000" b="1">
                <a:latin typeface="Arabic Typesetting" pitchFamily="66" charset="-78"/>
                <a:ea typeface="+mj-ea"/>
                <a:cs typeface="Arabic Typesetting" pitchFamily="66" charset="-78"/>
              </a:rPr>
              <a:t>9-Downstream Transportation and Distribution .</a:t>
            </a:r>
          </a:p>
        </p:txBody>
      </p:sp>
      <p:pic>
        <p:nvPicPr>
          <p:cNvPr id="8195" name="Picture 3" descr="C:\Users\HP\Desktop\Untitled9.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4038600"/>
            <a:ext cx="91440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769614"/>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p:cNvSpPr>
            <a:spLocks noGrp="1"/>
          </p:cNvSpPr>
          <p:nvPr>
            <p:ph type="title"/>
          </p:nvPr>
        </p:nvSpPr>
        <p:spPr>
          <a:xfrm>
            <a:off x="228600" y="29291"/>
            <a:ext cx="6324600" cy="769441"/>
          </a:xfrm>
          <a:prstGeom prst="rect">
            <a:avLst/>
          </a:prstGeom>
        </p:spPr>
        <p:txBody>
          <a:bodyPr wrap="square">
            <a:spAutoFit/>
          </a:bodyPr>
          <a:lstStyle/>
          <a:p>
            <a:pPr algn="l"/>
            <a:r>
              <a:rPr lang="en-US" b="1">
                <a:solidFill>
                  <a:prstClr val="black"/>
                </a:solidFill>
                <a:latin typeface="Aldhabi" pitchFamily="2" charset="-78"/>
                <a:cs typeface="Aldhabi" pitchFamily="2" charset="-78"/>
              </a:rPr>
              <a:t>10- Processing of Sold Products .</a:t>
            </a:r>
          </a:p>
        </p:txBody>
      </p:sp>
      <p:pic>
        <p:nvPicPr>
          <p:cNvPr id="3" name="Content Placeholder 2" descr="C:\Users\HP\Desktop\Untitled10.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399" y="954447"/>
            <a:ext cx="8839201" cy="544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66475"/>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0" y="152400"/>
            <a:ext cx="9144000" cy="685800"/>
          </a:xfrm>
        </p:spPr>
        <p:txBody>
          <a:bodyPr>
            <a:noAutofit/>
          </a:bodyPr>
          <a:lstStyle/>
          <a:p>
            <a:pPr algn="l"/>
            <a:r>
              <a:rPr lang="en-US" sz="2800" b="1">
                <a:latin typeface="Arial" pitchFamily="34" charset="0"/>
                <a:cs typeface="Arial" pitchFamily="34" charset="0"/>
              </a:rPr>
              <a:t>11-Use of Sold Products .</a:t>
            </a:r>
          </a:p>
        </p:txBody>
      </p:sp>
      <p:pic>
        <p:nvPicPr>
          <p:cNvPr id="4" name="Picture 2" descr="C:\Users\HP\Desktop\Untitled11.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066800"/>
            <a:ext cx="9144000" cy="15083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p:nvPr/>
        </p:nvSpPr>
        <p:spPr>
          <a:xfrm>
            <a:off x="76199" y="2667000"/>
            <a:ext cx="8686801"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smtClean="0">
                <a:latin typeface="Arial" pitchFamily="34" charset="0"/>
                <a:cs typeface="Arial" pitchFamily="34" charset="0"/>
              </a:rPr>
              <a:t>12-End-of-Life Treatment of Sold Products.</a:t>
            </a:r>
            <a:endParaRPr lang="en-US" sz="2800" b="1">
              <a:latin typeface="Arial" panose="020b0604020202020204" pitchFamily="34" charset="0"/>
              <a:cs typeface="Arial" panose="020b0604020202020204" pitchFamily="34" charset="0"/>
            </a:endParaRPr>
          </a:p>
        </p:txBody>
      </p:sp>
      <p:pic>
        <p:nvPicPr>
          <p:cNvPr id="10243" name="Picture 3" descr="C:\Users\HP\Desktop\Untitled12.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3657600"/>
            <a:ext cx="9143999" cy="219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459813"/>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0" y="76200"/>
            <a:ext cx="9067800" cy="762000"/>
          </a:xfrm>
        </p:spPr>
        <p:txBody>
          <a:bodyPr>
            <a:normAutofit/>
          </a:bodyPr>
          <a:lstStyle/>
          <a:p>
            <a:pPr algn="l"/>
            <a:r>
              <a:rPr lang="en-US" sz="2800" b="1">
                <a:latin typeface="Arial" pitchFamily="34" charset="0"/>
                <a:cs typeface="Arial" pitchFamily="34" charset="0"/>
              </a:rPr>
              <a:t>13-Downstream Leased </a:t>
            </a:r>
            <a:r>
              <a:rPr lang="en-US" sz="2800" b="1" smtClean="0">
                <a:latin typeface="Arial" pitchFamily="34" charset="0"/>
                <a:cs typeface="Arial" pitchFamily="34" charset="0"/>
              </a:rPr>
              <a:t>Assets.</a:t>
            </a:r>
            <a:endParaRPr lang="en-US" sz="2800" b="1">
              <a:latin typeface="Arial" pitchFamily="34" charset="0"/>
              <a:cs typeface="Arial" pitchFamily="34" charset="0"/>
            </a:endParaRPr>
          </a:p>
        </p:txBody>
      </p:sp>
      <p:pic>
        <p:nvPicPr>
          <p:cNvPr id="12291" name="Picture 3" descr="C:\Users\HP\Desktop\Untitled17.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442" y="995916"/>
            <a:ext cx="9144000"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p:nvPr/>
        </p:nvSpPr>
        <p:spPr>
          <a:xfrm>
            <a:off x="67340" y="2667000"/>
            <a:ext cx="8839200" cy="9019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smtClean="0"/>
              <a:t>14- Franchises.</a:t>
            </a:r>
            <a:endParaRPr lang="en-US" sz="3200" b="1"/>
          </a:p>
        </p:txBody>
      </p:sp>
      <p:pic>
        <p:nvPicPr>
          <p:cNvPr id="11266" name="Picture 2" descr="C:\Users\HP\Desktop\Untitled1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340" y="3810000"/>
            <a:ext cx="907666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553952"/>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30126" y="533400"/>
            <a:ext cx="9113874" cy="868362"/>
          </a:xfrm>
        </p:spPr>
        <p:txBody>
          <a:bodyPr>
            <a:noAutofit/>
          </a:bodyPr>
          <a:lstStyle/>
          <a:p>
            <a:pPr algn="l"/>
            <a:r>
              <a:rPr lang="en-US" sz="4800" smtClean="0">
                <a:solidFill>
                  <a:schemeClr val="tx1">
                    <a:lumMod val="95000"/>
                    <a:lumOff val="5000"/>
                  </a:schemeClr>
                </a:solidFill>
                <a:latin typeface="Arabic Typesetting" pitchFamily="66" charset="-78"/>
                <a:cs typeface="Arabic Typesetting" pitchFamily="66" charset="-78"/>
              </a:rPr>
              <a:t>15-Investments.</a:t>
            </a:r>
            <a:endParaRPr lang="en-US" sz="4800">
              <a:solidFill>
                <a:schemeClr val="tx1">
                  <a:lumMod val="95000"/>
                  <a:lumOff val="5000"/>
                </a:schemeClr>
              </a:solidFill>
              <a:latin typeface="Arabic Typesetting" panose="03020402040406030203" pitchFamily="66" charset="-78"/>
              <a:cs typeface="Arabic Typesetting" panose="03020402040406030203" pitchFamily="66" charset="-78"/>
            </a:endParaRPr>
          </a:p>
        </p:txBody>
      </p:sp>
      <p:pic>
        <p:nvPicPr>
          <p:cNvPr id="12290" name="Picture 2" descr="C:\Users\HP\Desktop\Untitled14.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16" y="1600200"/>
            <a:ext cx="9144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865179"/>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p:txBody>
          <a:bodyPr/>
          <a:lstStyle/>
          <a:p>
            <a:r>
              <a:rPr lang="ar-EG" smtClean="0"/>
              <a:t>  </a:t>
            </a:r>
            <a:endParaRPr lang="en-US"/>
          </a:p>
        </p:txBody>
      </p:sp>
      <p:sp>
        <p:nvSpPr>
          <p:cNvPr id="2" name="Content Placeholder 1"/>
          <p:cNvSpPr>
            <a:spLocks noGrp="1"/>
          </p:cNvSpPr>
          <p:nvPr>
            <p:ph idx="1"/>
          </p:nvPr>
        </p:nvSpPr>
        <p:spPr>
          <a:xfrm>
            <a:off x="838200" y="685801"/>
            <a:ext cx="7391400" cy="5105399"/>
          </a:xfrm>
        </p:spPr>
        <p:txBody>
          <a:bodyPr>
            <a:normAutofit/>
          </a:bodyPr>
          <a:lstStyle/>
          <a:p>
            <a:pPr marL="18288" indent="0" algn="ctr">
              <a:buNone/>
            </a:pPr>
            <a:r>
              <a:rPr lang="ar-EG" sz="7200" smtClean="0">
                <a:solidFill>
                  <a:srgbClr val="FF0000"/>
                </a:solidFill>
                <a:latin typeface="Aldhabi" pitchFamily="2" charset="-78"/>
                <a:cs typeface="Aldhabi" pitchFamily="2" charset="-78"/>
              </a:rPr>
              <a:t>شكرا</a:t>
            </a:r>
            <a:endParaRPr lang="ar-EG" sz="7200" b="1" smtClean="0">
              <a:solidFill>
                <a:srgbClr val="FF0000"/>
              </a:solidFill>
              <a:latin typeface="Aldhabi" pitchFamily="2" charset="-78"/>
              <a:cs typeface="Aldhabi" pitchFamily="2" charset="-78"/>
            </a:endParaRPr>
          </a:p>
          <a:p>
            <a:pPr marL="18288" indent="0" algn="ctr">
              <a:buNone/>
            </a:pPr>
            <a:r>
              <a:rPr lang="ar-EG" sz="7200" smtClean="0">
                <a:solidFill>
                  <a:srgbClr val="FF0000"/>
                </a:solidFill>
                <a:latin typeface="Aldhabi" pitchFamily="2" charset="-78"/>
                <a:cs typeface="Aldhabi" pitchFamily="2" charset="-78"/>
              </a:rPr>
              <a:t>لحسن الاستماع </a:t>
            </a:r>
            <a:endParaRPr lang="en-US" sz="7200">
              <a:solidFill>
                <a:srgbClr val="FF0000"/>
              </a:solidFill>
              <a:latin typeface="Aldhabi" pitchFamily="2" charset="-78"/>
              <a:cs typeface="Aldhabi" pitchFamily="2" charset="-78"/>
            </a:endParaRPr>
          </a:p>
        </p:txBody>
      </p:sp>
    </p:spTree>
    <p:extLst>
      <p:ext uri="{BB962C8B-B14F-4D97-AF65-F5344CB8AC3E}">
        <p14:creationId xmlns:p14="http://schemas.microsoft.com/office/powerpoint/2010/main" val="2034777994"/>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57200" y="0"/>
            <a:ext cx="8229600" cy="914400"/>
          </a:xfrm>
        </p:spPr>
        <p:txBody>
          <a:bodyPr/>
          <a:lstStyle/>
          <a:p>
            <a:pPr algn="ctr"/>
            <a:r>
              <a:rPr lang="en-US" sz="5400" smtClean="0">
                <a:solidFill>
                  <a:srgbClr val="FF0000"/>
                </a:solidFill>
                <a:latin typeface="Aldhabi" pitchFamily="2" charset="-78"/>
                <a:cs typeface="Aldhabi" pitchFamily="2" charset="-78"/>
              </a:rPr>
              <a:t>THE</a:t>
            </a:r>
            <a:r>
              <a:rPr lang="ar-EG" sz="5400" smtClean="0">
                <a:solidFill>
                  <a:srgbClr val="FF0000"/>
                </a:solidFill>
                <a:latin typeface="Aldhabi" pitchFamily="2" charset="-78"/>
                <a:cs typeface="Aldhabi" pitchFamily="2" charset="-78"/>
              </a:rPr>
              <a:t> </a:t>
            </a:r>
            <a:r>
              <a:rPr lang="en-US" sz="5400" smtClean="0">
                <a:solidFill>
                  <a:srgbClr val="FF0000"/>
                </a:solidFill>
                <a:latin typeface="Aldhabi" pitchFamily="2" charset="-78"/>
                <a:cs typeface="Aldhabi" pitchFamily="2" charset="-78"/>
              </a:rPr>
              <a:t> DOMINO</a:t>
            </a:r>
            <a:r>
              <a:rPr lang="ar-EG" sz="5400" smtClean="0">
                <a:solidFill>
                  <a:srgbClr val="FF0000"/>
                </a:solidFill>
                <a:latin typeface="Aldhabi" pitchFamily="2" charset="-78"/>
                <a:cs typeface="Aldhabi" pitchFamily="2" charset="-78"/>
              </a:rPr>
              <a:t> </a:t>
            </a:r>
            <a:r>
              <a:rPr lang="en-US" sz="5400" smtClean="0">
                <a:solidFill>
                  <a:srgbClr val="FF0000"/>
                </a:solidFill>
                <a:latin typeface="Aldhabi" pitchFamily="2" charset="-78"/>
                <a:cs typeface="Aldhabi" pitchFamily="2" charset="-78"/>
              </a:rPr>
              <a:t> EFFECT </a:t>
            </a:r>
            <a:endParaRPr lang="en-US" sz="5400">
              <a:solidFill>
                <a:srgbClr val="FF0000"/>
              </a:solidFill>
              <a:latin typeface="Aldhabi" pitchFamily="2" charset="-78"/>
              <a:cs typeface="Aldhabi" pitchFamily="2" charset="-78"/>
            </a:endParaRPr>
          </a:p>
        </p:txBody>
      </p:sp>
      <p:pic>
        <p:nvPicPr>
          <p:cNvPr id="3074" name="Picture 2" descr="C:\Users\HP\Desktop\The-Domino-Effect-800x450.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990600"/>
            <a:ext cx="91440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651704"/>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a:xfrm>
            <a:off x="152400" y="-152400"/>
            <a:ext cx="8686800" cy="914400"/>
          </a:xfrm>
        </p:spPr>
        <p:txBody>
          <a:bodyPr>
            <a:normAutofit/>
          </a:bodyPr>
          <a:lstStyle/>
          <a:p>
            <a:pPr algn="r" rtl="1"/>
            <a:r>
              <a:rPr lang="ar-EG" sz="2800" b="1" u="sng" smtClean="0">
                <a:solidFill>
                  <a:schemeClr val="tx1">
                    <a:lumMod val="95000"/>
                    <a:lumOff val="5000"/>
                  </a:schemeClr>
                </a:solidFill>
              </a:rPr>
              <a:t>الجهود العالميه للتقليل من تاثير التغيرات المناخيه .</a:t>
            </a:r>
            <a:endParaRPr lang="en-US" sz="2800" b="1" u="sng">
              <a:solidFill>
                <a:schemeClr val="tx1">
                  <a:lumMod val="95000"/>
                  <a:lumOff val="5000"/>
                </a:schemeClr>
              </a:solidFill>
            </a:endParaRPr>
          </a:p>
        </p:txBody>
      </p:sp>
      <p:sp>
        <p:nvSpPr>
          <p:cNvPr id="2" name="Content Placeholder 1"/>
          <p:cNvSpPr>
            <a:spLocks noGrp="1"/>
          </p:cNvSpPr>
          <p:nvPr>
            <p:ph idx="1"/>
          </p:nvPr>
        </p:nvSpPr>
        <p:spPr>
          <a:xfrm>
            <a:off x="304800" y="609600"/>
            <a:ext cx="8686800" cy="6019800"/>
          </a:xfrm>
        </p:spPr>
        <p:txBody>
          <a:bodyPr>
            <a:normAutofit fontScale="25000" lnSpcReduction="20000"/>
          </a:bodyPr>
          <a:lstStyle/>
          <a:p>
            <a:pPr algn="just" rtl="1">
              <a:lnSpc>
                <a:spcPct val="170000"/>
              </a:lnSpc>
              <a:buFont typeface="Arial" pitchFamily="34" charset="0"/>
              <a:buChar char="•"/>
            </a:pPr>
            <a:r>
              <a:rPr lang="ar-EG" sz="9600" b="1">
                <a:solidFill>
                  <a:srgbClr val="C00000"/>
                </a:solidFill>
              </a:rPr>
              <a:t>اتفاقية الأمم المتحدة الإطارية بشأن تغير </a:t>
            </a:r>
            <a:r>
              <a:rPr lang="ar-EG" sz="9600" b="1" smtClean="0">
                <a:solidFill>
                  <a:srgbClr val="C00000"/>
                </a:solidFill>
              </a:rPr>
              <a:t>المناخ عام 1992 .</a:t>
            </a:r>
          </a:p>
          <a:p>
            <a:pPr algn="just" rtl="1">
              <a:lnSpc>
                <a:spcPct val="170000"/>
              </a:lnSpc>
              <a:buFont typeface="Arial" pitchFamily="34" charset="0"/>
              <a:buChar char="•"/>
            </a:pPr>
            <a:r>
              <a:rPr lang="ar-EG" sz="9600" b="1" smtClean="0">
                <a:solidFill>
                  <a:srgbClr val="FF0000"/>
                </a:solidFill>
              </a:rPr>
              <a:t>واهم أهدافها : </a:t>
            </a:r>
            <a:r>
              <a:rPr lang="ar-EG" sz="8000" b="1">
                <a:effectLst/>
              </a:rPr>
              <a:t>اعتماد سياسات وطنية واتخاذ تدابير ملائمة بشأن التخفيف من تغير المناخ</a:t>
            </a:r>
            <a:endParaRPr lang="ar-EG" sz="46000"/>
          </a:p>
          <a:p>
            <a:pPr algn="just" rtl="1">
              <a:lnSpc>
                <a:spcPct val="170000"/>
              </a:lnSpc>
              <a:buFont typeface="Arial" pitchFamily="34" charset="0"/>
              <a:buChar char="•"/>
            </a:pPr>
            <a:r>
              <a:rPr lang="ar-EG" sz="9600" b="1" smtClean="0">
                <a:solidFill>
                  <a:srgbClr val="C00000"/>
                </a:solidFill>
              </a:rPr>
              <a:t>بروتوكول </a:t>
            </a:r>
            <a:r>
              <a:rPr lang="ar-EG" sz="9600" b="1">
                <a:solidFill>
                  <a:srgbClr val="C00000"/>
                </a:solidFill>
              </a:rPr>
              <a:t>كيوتو الملحق باتفاقية الأمم المتحدة الإطارية بشأن تغير المناخ - الأمم المتحدة </a:t>
            </a:r>
            <a:r>
              <a:rPr lang="ar-EG" sz="9600" b="1" smtClean="0">
                <a:solidFill>
                  <a:srgbClr val="C00000"/>
                </a:solidFill>
              </a:rPr>
              <a:t>٢٠٠٥ .</a:t>
            </a:r>
            <a:endParaRPr lang="ar-EG" sz="9600" b="1">
              <a:solidFill>
                <a:srgbClr val="C00000"/>
              </a:solidFill>
            </a:endParaRPr>
          </a:p>
          <a:p>
            <a:pPr algn="just" rtl="1">
              <a:lnSpc>
                <a:spcPct val="170000"/>
              </a:lnSpc>
              <a:buFont typeface="Arial" pitchFamily="34" charset="0"/>
              <a:buChar char="•"/>
            </a:pPr>
            <a:r>
              <a:rPr lang="ar-EG" sz="9600" b="1">
                <a:solidFill>
                  <a:srgbClr val="FF0000"/>
                </a:solidFill>
              </a:rPr>
              <a:t>واهم أهدافه  </a:t>
            </a:r>
            <a:r>
              <a:rPr lang="ar-EG" sz="8000" b="1"/>
              <a:t>: الحد من الانبعاثات وخفضها كميّا – </a:t>
            </a:r>
            <a:r>
              <a:rPr lang="ar-EG" sz="8000" b="1" smtClean="0"/>
              <a:t>وضع التزامات </a:t>
            </a:r>
            <a:r>
              <a:rPr lang="ar-EG" sz="8000" b="1"/>
              <a:t>قانونية للحد من انبعاث 4 من الغازات الدفيئه  .</a:t>
            </a:r>
          </a:p>
          <a:p>
            <a:pPr algn="just" rtl="1">
              <a:lnSpc>
                <a:spcPct val="170000"/>
              </a:lnSpc>
            </a:pPr>
            <a:r>
              <a:rPr lang="ar-EG" sz="9600" b="1">
                <a:solidFill>
                  <a:srgbClr val="C00000"/>
                </a:solidFill>
              </a:rPr>
              <a:t>اتفاق باريس 2015 .</a:t>
            </a:r>
          </a:p>
          <a:p>
            <a:pPr algn="just" rtl="1">
              <a:lnSpc>
                <a:spcPct val="170000"/>
              </a:lnSpc>
              <a:buFont typeface="Arial" pitchFamily="34" charset="0"/>
              <a:buChar char="•"/>
            </a:pPr>
            <a:r>
              <a:rPr lang="ar-EG" sz="9600" b="1">
                <a:solidFill>
                  <a:srgbClr val="FF0000"/>
                </a:solidFill>
              </a:rPr>
              <a:t>واهم أهدافه </a:t>
            </a:r>
            <a:r>
              <a:rPr lang="ar-EG" sz="8000" b="1"/>
              <a:t>:</a:t>
            </a:r>
            <a:r>
              <a:rPr lang="ar-EG" sz="8000" b="1">
                <a:solidFill>
                  <a:srgbClr val="00B050"/>
                </a:solidFill>
              </a:rPr>
              <a:t> </a:t>
            </a:r>
            <a:r>
              <a:rPr lang="ar-EG" sz="8000" b="1"/>
              <a:t>وضع التزامات من جميع الدول لخفض انبعاثاتها والعمل معاً للتكيف مع آثار تغير المناخ، وتدعو الدول إلى تعزيز التزاماتها بمرور الوقت. يوفر الاتفاق طريقاً للدول المتقدمة لمساعدة الدول النامية في جهود التخفيف من حدة المناخ والتكيف .</a:t>
            </a:r>
          </a:p>
          <a:p>
            <a:pPr algn="just" rtl="1">
              <a:buFont typeface="Arial" pitchFamily="34" charset="0"/>
              <a:buChar char="•"/>
            </a:pPr>
            <a:endParaRPr lang="ar-EG" sz="8000" b="1"/>
          </a:p>
        </p:txBody>
      </p:sp>
    </p:spTree>
    <p:extLst>
      <p:ext uri="{BB962C8B-B14F-4D97-AF65-F5344CB8AC3E}">
        <p14:creationId xmlns:p14="http://schemas.microsoft.com/office/powerpoint/2010/main" val="262923900"/>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nvPr>
        </p:nvSpPr>
        <p:spPr>
          <a:xfrm>
            <a:off x="381000" y="152400"/>
            <a:ext cx="8610600" cy="533400"/>
          </a:xfrm>
        </p:spPr>
        <p:txBody>
          <a:bodyPr>
            <a:normAutofit fontScale="90000"/>
          </a:bodyPr>
          <a:lstStyle/>
          <a:p>
            <a:pPr algn="r"/>
            <a:r>
              <a:rPr lang="ar-EG" sz="3200" b="1" u="sng" smtClean="0">
                <a:solidFill>
                  <a:schemeClr val="tx1">
                    <a:lumMod val="95000"/>
                    <a:lumOff val="5000"/>
                  </a:schemeClr>
                </a:solidFill>
              </a:rPr>
              <a:t>الجهود المصريه للتقليل من تاثير التغيرات المناخيه.</a:t>
            </a:r>
            <a:endParaRPr lang="en-US" sz="3200" b="1" u="sng">
              <a:solidFill>
                <a:schemeClr val="tx1">
                  <a:lumMod val="95000"/>
                  <a:lumOff val="5000"/>
                </a:schemeClr>
              </a:solidFill>
            </a:endParaRPr>
          </a:p>
        </p:txBody>
      </p:sp>
      <p:sp>
        <p:nvSpPr>
          <p:cNvPr id="2" name="Content Placeholder 1"/>
          <p:cNvSpPr>
            <a:spLocks noGrp="1"/>
          </p:cNvSpPr>
          <p:nvPr>
            <p:ph idx="1"/>
          </p:nvPr>
        </p:nvSpPr>
        <p:spPr>
          <a:xfrm>
            <a:off x="304800" y="685800"/>
            <a:ext cx="8686800" cy="5943600"/>
          </a:xfrm>
        </p:spPr>
        <p:txBody>
          <a:bodyPr>
            <a:normAutofit fontScale="85000" lnSpcReduction="10000"/>
          </a:bodyPr>
          <a:lstStyle/>
          <a:p>
            <a:pPr algn="just" rtl="1">
              <a:lnSpc>
                <a:spcPct val="200000"/>
              </a:lnSpc>
              <a:buFont typeface="Arial" pitchFamily="34" charset="0"/>
              <a:buChar char="•"/>
            </a:pPr>
            <a:r>
              <a:rPr lang="ar-EG" sz="2800" b="1" smtClean="0">
                <a:solidFill>
                  <a:srgbClr val="C00000"/>
                </a:solidFill>
              </a:rPr>
              <a:t>الاستراتيجية </a:t>
            </a:r>
            <a:r>
              <a:rPr lang="ar-EG" sz="2800" b="1">
                <a:solidFill>
                  <a:srgbClr val="C00000"/>
                </a:solidFill>
              </a:rPr>
              <a:t>الوطنية لتغير المناخ فى مصر </a:t>
            </a:r>
            <a:r>
              <a:rPr lang="ar-EG" sz="2800" b="1" smtClean="0">
                <a:solidFill>
                  <a:srgbClr val="C00000"/>
                </a:solidFill>
              </a:rPr>
              <a:t>2050  ( وزاره البيئه المصريه ).</a:t>
            </a:r>
          </a:p>
          <a:p>
            <a:pPr marL="18288" indent="0" algn="just" rtl="1">
              <a:lnSpc>
                <a:spcPct val="200000"/>
              </a:lnSpc>
              <a:buNone/>
            </a:pPr>
            <a:r>
              <a:rPr lang="ar-EG" sz="2000" smtClean="0">
                <a:solidFill>
                  <a:srgbClr val="FF0000"/>
                </a:solidFill>
              </a:rPr>
              <a:t>واهم أهدافها : </a:t>
            </a:r>
            <a:r>
              <a:rPr lang="ar-EG" sz="2000" smtClean="0"/>
              <a:t>التصـدي </a:t>
            </a:r>
            <a:r>
              <a:rPr lang="ar-EG" sz="2000"/>
              <a:t>بفاعليـة </a:t>
            </a:r>
            <a:r>
              <a:rPr lang="ar-EG" sz="2000" smtClean="0"/>
              <a:t>لاثـار </a:t>
            </a:r>
            <a:r>
              <a:rPr lang="ar-EG" sz="2000"/>
              <a:t>وتداعيـات تغيـر المنـاخ بمـا يسـاهم فـي تحسـين جـودة الحيـاة للمواطـن المصـري، وتحقيـق التنميـة المسـتدامة، والنمـو </a:t>
            </a:r>
            <a:r>
              <a:rPr lang="ar-EG" sz="2000" smtClean="0"/>
              <a:t>الاقتصـادي </a:t>
            </a:r>
            <a:r>
              <a:rPr lang="ar-EG" sz="2000"/>
              <a:t>المسـتدام، والحفــاظ علــى المــوارد الطبيعيــة والنظــم </a:t>
            </a:r>
            <a:r>
              <a:rPr lang="ar-EG" sz="2000" smtClean="0"/>
              <a:t>البيئيــة .</a:t>
            </a:r>
          </a:p>
          <a:p>
            <a:pPr algn="just" rtl="1">
              <a:lnSpc>
                <a:spcPct val="200000"/>
              </a:lnSpc>
              <a:buFont typeface="Arial" pitchFamily="34" charset="0"/>
              <a:buChar char="•"/>
            </a:pPr>
            <a:r>
              <a:rPr lang="ar-EG" sz="2000"/>
              <a:t>تحـول مجـال </a:t>
            </a:r>
            <a:r>
              <a:rPr lang="ar-EG" sz="2000" smtClean="0"/>
              <a:t>الطاقـة .</a:t>
            </a:r>
          </a:p>
          <a:p>
            <a:pPr algn="just" rtl="1">
              <a:lnSpc>
                <a:spcPct val="200000"/>
              </a:lnSpc>
              <a:buFont typeface="Arial" pitchFamily="34" charset="0"/>
              <a:buChar char="•"/>
            </a:pPr>
            <a:r>
              <a:rPr lang="ar-EG" sz="2000"/>
              <a:t>خفض </a:t>
            </a:r>
            <a:r>
              <a:rPr lang="ar-EG" sz="2000" smtClean="0"/>
              <a:t>الانبعاثات </a:t>
            </a:r>
            <a:r>
              <a:rPr lang="ar-EG" sz="2000"/>
              <a:t>الناتجة عن استخدام الوقود </a:t>
            </a:r>
            <a:r>
              <a:rPr lang="ar-EG" sz="2000" smtClean="0"/>
              <a:t>الاحفوري .</a:t>
            </a:r>
          </a:p>
          <a:p>
            <a:pPr algn="just" rtl="1">
              <a:lnSpc>
                <a:spcPct val="200000"/>
              </a:lnSpc>
              <a:buFont typeface="Arial" pitchFamily="34" charset="0"/>
              <a:buChar char="•"/>
            </a:pPr>
            <a:r>
              <a:rPr lang="ar-EG" sz="2000"/>
              <a:t>تبنـي اتجاهـات </a:t>
            </a:r>
            <a:r>
              <a:rPr lang="ar-EG" sz="2000" smtClean="0"/>
              <a:t>الاسـتهلاك والانتـاج </a:t>
            </a:r>
            <a:r>
              <a:rPr lang="ar-EG" sz="2000"/>
              <a:t>المسـتدامة للحـد مـن انبعاثات غـازات </a:t>
            </a:r>
            <a:r>
              <a:rPr lang="ar-EG" sz="2000" smtClean="0"/>
              <a:t>الاحتبـاس </a:t>
            </a:r>
            <a:r>
              <a:rPr lang="ar-EG" sz="2000"/>
              <a:t>الحـراري مـن النشـاطات </a:t>
            </a:r>
            <a:r>
              <a:rPr lang="ar-EG" sz="2000" smtClean="0"/>
              <a:t>الاخـرى </a:t>
            </a:r>
            <a:r>
              <a:rPr lang="ar-EG" sz="2000"/>
              <a:t>غيـر المتعلقـة </a:t>
            </a:r>
            <a:r>
              <a:rPr lang="ar-EG" sz="2000" smtClean="0"/>
              <a:t>بالطاقة .</a:t>
            </a:r>
          </a:p>
          <a:p>
            <a:pPr algn="just" rtl="1">
              <a:lnSpc>
                <a:spcPct val="200000"/>
              </a:lnSpc>
              <a:buFont typeface="Arial" pitchFamily="34" charset="0"/>
              <a:buChar char="•"/>
            </a:pPr>
            <a:r>
              <a:rPr lang="ar-EG" sz="2000"/>
              <a:t>بنـاء المرونـة والقـدرة علـى التكيـف مـع تغيـر المنـاخ وتخفيـف الاثـار السـلبية المرتبطـة بتغيـر المنـاخ </a:t>
            </a:r>
            <a:r>
              <a:rPr lang="ar-EG" sz="2000" smtClean="0"/>
              <a:t>.</a:t>
            </a:r>
          </a:p>
          <a:p>
            <a:pPr algn="just" rtl="1">
              <a:lnSpc>
                <a:spcPct val="200000"/>
              </a:lnSpc>
              <a:buFont typeface="Arial" pitchFamily="34" charset="0"/>
              <a:buChar char="•"/>
            </a:pPr>
            <a:r>
              <a:rPr lang="ar-EG" sz="2000"/>
              <a:t>وجــود بنيــة تحتيــة وخدمــات مرنــة فــي مواجهــة تأثيــرات تغيــر </a:t>
            </a:r>
            <a:r>
              <a:rPr lang="ar-EG" sz="2000" smtClean="0"/>
              <a:t>المنــاخ</a:t>
            </a:r>
          </a:p>
          <a:p>
            <a:pPr algn="just" rtl="1">
              <a:lnSpc>
                <a:spcPct val="200000"/>
              </a:lnSpc>
              <a:buFont typeface="Arial" pitchFamily="34" charset="0"/>
              <a:buChar char="•"/>
            </a:pPr>
            <a:r>
              <a:rPr lang="ar-EG" sz="1800"/>
              <a:t>تعزيــز البحــث العلمــي ونقــل التكنولوجيــا وإدارة المعرفــة ورفــع الوعــي لمكافحــة تغيــر المنــاخ .</a:t>
            </a:r>
          </a:p>
          <a:p>
            <a:pPr algn="just" rtl="1">
              <a:lnSpc>
                <a:spcPct val="200000"/>
              </a:lnSpc>
              <a:buFont typeface="Arial" pitchFamily="34" charset="0"/>
              <a:buChar char="•"/>
            </a:pPr>
            <a:endParaRPr lang="ar-EG" sz="2000" smtClean="0"/>
          </a:p>
          <a:p>
            <a:pPr algn="r" rtl="1">
              <a:buFont typeface="Arial" pitchFamily="34" charset="0"/>
              <a:buChar char="•"/>
            </a:pPr>
            <a:endParaRPr lang="en-US"/>
          </a:p>
        </p:txBody>
      </p:sp>
    </p:spTree>
    <p:extLst>
      <p:ext uri="{BB962C8B-B14F-4D97-AF65-F5344CB8AC3E}">
        <p14:creationId xmlns:p14="http://schemas.microsoft.com/office/powerpoint/2010/main" val="431189311"/>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28600" y="76200"/>
            <a:ext cx="8458200" cy="990600"/>
          </a:xfrm>
        </p:spPr>
        <p:txBody>
          <a:bodyPr>
            <a:normAutofit/>
          </a:bodyPr>
          <a:lstStyle/>
          <a:p>
            <a:pPr algn="l"/>
            <a:r>
              <a:rPr lang="en-US" sz="5400" b="1" u="sng" smtClean="0">
                <a:solidFill>
                  <a:srgbClr val="C00000"/>
                </a:solidFill>
                <a:latin typeface="Aldhabi" pitchFamily="2" charset="-78"/>
                <a:cs typeface="Aldhabi" pitchFamily="2" charset="-78"/>
              </a:rPr>
              <a:t>Abbreviations</a:t>
            </a:r>
            <a:r>
              <a:rPr lang="ar-EG" sz="5400" b="1" u="sng" smtClean="0">
                <a:solidFill>
                  <a:srgbClr val="C00000"/>
                </a:solidFill>
                <a:latin typeface="Aldhabi" pitchFamily="2" charset="-78"/>
                <a:cs typeface="Aldhabi" pitchFamily="2" charset="-78"/>
              </a:rPr>
              <a:t> :</a:t>
            </a:r>
            <a:endParaRPr lang="en-US" sz="5400" b="1" u="sng">
              <a:solidFill>
                <a:srgbClr val="C00000"/>
              </a:solidFill>
              <a:latin typeface="Aldhabi" pitchFamily="2" charset="-78"/>
              <a:cs typeface="Aldhabi" pitchFamily="2" charset="-78"/>
            </a:endParaRPr>
          </a:p>
        </p:txBody>
      </p:sp>
      <p:sp>
        <p:nvSpPr>
          <p:cNvPr id="3" name="Content Placeholder 2"/>
          <p:cNvSpPr>
            <a:spLocks noGrp="1"/>
          </p:cNvSpPr>
          <p:nvPr>
            <p:ph idx="1"/>
          </p:nvPr>
        </p:nvSpPr>
        <p:spPr>
          <a:xfrm>
            <a:off x="1143000" y="990600"/>
            <a:ext cx="7239000" cy="5562600"/>
          </a:xfrm>
        </p:spPr>
        <p:txBody>
          <a:bodyPr>
            <a:normAutofit/>
          </a:bodyPr>
          <a:lstStyle/>
          <a:p>
            <a:pPr>
              <a:lnSpc>
                <a:spcPct val="150000"/>
              </a:lnSpc>
            </a:pPr>
            <a:r>
              <a:rPr lang="en-US" sz="2700">
                <a:solidFill>
                  <a:srgbClr val="C00000"/>
                </a:solidFill>
                <a:latin typeface="Andalus" pitchFamily="18" charset="-78"/>
                <a:cs typeface="Andalus" pitchFamily="18" charset="-78"/>
              </a:rPr>
              <a:t>Unfccc</a:t>
            </a:r>
            <a:r>
              <a:rPr lang="en-US" sz="2700">
                <a:latin typeface="Andalus" pitchFamily="18" charset="-78"/>
                <a:cs typeface="Andalus" pitchFamily="18" charset="-78"/>
              </a:rPr>
              <a:t> :</a:t>
            </a:r>
            <a:r>
              <a:rPr lang="ar-EG" sz="2700">
                <a:latin typeface="Andalus" pitchFamily="18" charset="-78"/>
                <a:cs typeface="Andalus" pitchFamily="18" charset="-78"/>
              </a:rPr>
              <a:t> </a:t>
            </a:r>
            <a:r>
              <a:rPr lang="ar-EG" sz="2700" b="1"/>
              <a:t>اتفاقية الأمم المتحدة الإطارية بشأن تغير المناخ </a:t>
            </a:r>
            <a:endParaRPr lang="en-US" sz="2700" b="1"/>
          </a:p>
          <a:p>
            <a:pPr marL="0" indent="0" algn="ctr">
              <a:lnSpc>
                <a:spcPct val="150000"/>
              </a:lnSpc>
              <a:buNone/>
            </a:pPr>
            <a:r>
              <a:rPr lang="en-US" sz="2700">
                <a:latin typeface="Andalus" pitchFamily="18" charset="-78"/>
                <a:cs typeface="Andalus" pitchFamily="18" charset="-78"/>
              </a:rPr>
              <a:t>(United Nations Framework Convention on Climate Change )</a:t>
            </a:r>
            <a:r>
              <a:rPr lang="ar-EG" sz="2700">
                <a:latin typeface="Andalus" pitchFamily="18" charset="-78"/>
                <a:cs typeface="Andalus" pitchFamily="18" charset="-78"/>
              </a:rPr>
              <a:t>. </a:t>
            </a:r>
            <a:endParaRPr lang="en-US" sz="2700">
              <a:latin typeface="Andalus" pitchFamily="18" charset="-78"/>
              <a:cs typeface="Andalus" pitchFamily="18" charset="-78"/>
            </a:endParaRPr>
          </a:p>
          <a:p>
            <a:pPr>
              <a:lnSpc>
                <a:spcPct val="150000"/>
              </a:lnSpc>
            </a:pPr>
            <a:r>
              <a:rPr lang="en-US" sz="2700" smtClean="0">
                <a:solidFill>
                  <a:srgbClr val="C00000"/>
                </a:solidFill>
                <a:latin typeface="Andalus" pitchFamily="18" charset="-78"/>
                <a:cs typeface="Andalus" pitchFamily="18" charset="-78"/>
              </a:rPr>
              <a:t>IPCC </a:t>
            </a:r>
            <a:r>
              <a:rPr lang="en-US" sz="2700" smtClean="0">
                <a:latin typeface="Andalus" pitchFamily="18" charset="-78"/>
                <a:cs typeface="Andalus" pitchFamily="18" charset="-78"/>
              </a:rPr>
              <a:t>: </a:t>
            </a:r>
            <a:r>
              <a:rPr lang="ar-EG" sz="2700" b="1"/>
              <a:t>الهيئة الحكومية الدولية المعنية بتغير </a:t>
            </a:r>
            <a:r>
              <a:rPr lang="ar-EG" sz="2700" b="1" smtClean="0"/>
              <a:t>المناخ</a:t>
            </a:r>
            <a:r>
              <a:rPr lang="en-US" sz="2700" b="1" smtClean="0"/>
              <a:t>  </a:t>
            </a:r>
          </a:p>
          <a:p>
            <a:pPr marL="0" indent="0" algn="ctr">
              <a:lnSpc>
                <a:spcPct val="150000"/>
              </a:lnSpc>
              <a:buNone/>
            </a:pPr>
            <a:r>
              <a:rPr lang="en-US" sz="2700" smtClean="0">
                <a:latin typeface="Andalus" pitchFamily="18" charset="-78"/>
                <a:cs typeface="Andalus" pitchFamily="18" charset="-78"/>
              </a:rPr>
              <a:t>(Inter governmental panel on climate change).</a:t>
            </a:r>
          </a:p>
          <a:p>
            <a:pPr>
              <a:lnSpc>
                <a:spcPct val="150000"/>
              </a:lnSpc>
            </a:pPr>
            <a:r>
              <a:rPr lang="en-US" sz="2700" smtClean="0">
                <a:solidFill>
                  <a:srgbClr val="C00000"/>
                </a:solidFill>
                <a:latin typeface="Andalus" pitchFamily="18" charset="-78"/>
                <a:cs typeface="Andalus" pitchFamily="18" charset="-78"/>
              </a:rPr>
              <a:t>GHG </a:t>
            </a:r>
            <a:r>
              <a:rPr lang="en-US" sz="2700">
                <a:solidFill>
                  <a:srgbClr val="C00000"/>
                </a:solidFill>
                <a:latin typeface="Andalus" pitchFamily="18" charset="-78"/>
                <a:cs typeface="Andalus" pitchFamily="18" charset="-78"/>
              </a:rPr>
              <a:t>Protocol </a:t>
            </a:r>
            <a:r>
              <a:rPr lang="en-US" sz="2700" smtClean="0">
                <a:latin typeface="Andalus" pitchFamily="18" charset="-78"/>
                <a:cs typeface="Andalus" pitchFamily="18" charset="-78"/>
              </a:rPr>
              <a:t>: </a:t>
            </a:r>
            <a:r>
              <a:rPr lang="ar-EG" sz="2700" b="1"/>
              <a:t>بروتوكول الغازات الدفيئه </a:t>
            </a:r>
            <a:endParaRPr lang="ar-EG" sz="2700" b="1" smtClean="0"/>
          </a:p>
          <a:p>
            <a:pPr marL="0" indent="0" algn="ctr">
              <a:lnSpc>
                <a:spcPct val="200000"/>
              </a:lnSpc>
              <a:buNone/>
            </a:pPr>
            <a:r>
              <a:rPr lang="ar-EG" sz="2700" smtClean="0">
                <a:latin typeface="Andalus" pitchFamily="18" charset="-78"/>
                <a:cs typeface="Andalus" pitchFamily="18" charset="-78"/>
              </a:rPr>
              <a:t>)</a:t>
            </a:r>
            <a:r>
              <a:rPr lang="en-US" sz="2700" smtClean="0">
                <a:latin typeface="Andalus" pitchFamily="18" charset="-78"/>
                <a:cs typeface="Andalus" pitchFamily="18" charset="-78"/>
              </a:rPr>
              <a:t>Greenhouse </a:t>
            </a:r>
            <a:r>
              <a:rPr lang="en-US" sz="2700">
                <a:latin typeface="Andalus" pitchFamily="18" charset="-78"/>
                <a:cs typeface="Andalus" pitchFamily="18" charset="-78"/>
              </a:rPr>
              <a:t>gas </a:t>
            </a:r>
            <a:r>
              <a:rPr lang="en-US" sz="2700" smtClean="0">
                <a:latin typeface="Andalus" pitchFamily="18" charset="-78"/>
                <a:cs typeface="Andalus" pitchFamily="18" charset="-78"/>
              </a:rPr>
              <a:t>protocol</a:t>
            </a:r>
            <a:r>
              <a:rPr lang="ar-EG" sz="2700" smtClean="0">
                <a:latin typeface="Andalus" pitchFamily="18" charset="-78"/>
                <a:cs typeface="Andalus" pitchFamily="18" charset="-78"/>
              </a:rPr>
              <a:t>(</a:t>
            </a:r>
            <a:r>
              <a:rPr lang="en-US" sz="2700" smtClean="0">
                <a:latin typeface="Andalus" pitchFamily="18" charset="-78"/>
                <a:cs typeface="Andalus" pitchFamily="18" charset="-78"/>
              </a:rPr>
              <a:t>.</a:t>
            </a:r>
            <a:endParaRPr lang="en-US" sz="2700">
              <a:latin typeface="Andalus" pitchFamily="18" charset="-78"/>
              <a:cs typeface="Andalus" pitchFamily="18" charset="-78"/>
            </a:endParaRPr>
          </a:p>
        </p:txBody>
      </p:sp>
    </p:spTree>
    <p:extLst>
      <p:ext uri="{BB962C8B-B14F-4D97-AF65-F5344CB8AC3E}">
        <p14:creationId xmlns:p14="http://schemas.microsoft.com/office/powerpoint/2010/main" val="1082565783"/>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33400" y="76200"/>
            <a:ext cx="8153400" cy="762000"/>
          </a:xfrm>
        </p:spPr>
        <p:txBody>
          <a:bodyPr/>
          <a:lstStyle/>
          <a:p>
            <a:pPr algn="r"/>
            <a:r>
              <a:rPr lang="ar-EG" smtClean="0">
                <a:latin typeface="Arabic Typesetting" pitchFamily="66" charset="-78"/>
                <a:cs typeface="Arabic Typesetting" pitchFamily="66" charset="-78"/>
              </a:rPr>
              <a:t>  </a:t>
            </a:r>
            <a:endParaRPr lang="en-US">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109870" y="2895600"/>
            <a:ext cx="8991600" cy="2209800"/>
          </a:xfrm>
        </p:spPr>
        <p:txBody>
          <a:bodyPr>
            <a:normAutofit fontScale="92500" lnSpcReduction="20000"/>
          </a:bodyPr>
          <a:lstStyle/>
          <a:p>
            <a:pPr marL="18288" indent="0" algn="r" rtl="1">
              <a:buNone/>
            </a:pPr>
            <a:r>
              <a:rPr lang="ar-SA" sz="2400" u="sng">
                <a:solidFill>
                  <a:srgbClr val="C00000"/>
                </a:solidFill>
              </a:rPr>
              <a:t>تعريف البصمه </a:t>
            </a:r>
            <a:r>
              <a:rPr lang="ar-SA" sz="2400" u="sng" smtClean="0">
                <a:solidFill>
                  <a:srgbClr val="C00000"/>
                </a:solidFill>
              </a:rPr>
              <a:t>ال</a:t>
            </a:r>
            <a:r>
              <a:rPr lang="ar-EG" sz="2400" u="sng" smtClean="0">
                <a:solidFill>
                  <a:srgbClr val="C00000"/>
                </a:solidFill>
              </a:rPr>
              <a:t>كرب</a:t>
            </a:r>
            <a:r>
              <a:rPr lang="ar-SA" sz="2400" u="sng" smtClean="0">
                <a:solidFill>
                  <a:srgbClr val="C00000"/>
                </a:solidFill>
              </a:rPr>
              <a:t>ونيه </a:t>
            </a:r>
            <a:r>
              <a:rPr lang="ar-SA" sz="2400" u="sng">
                <a:solidFill>
                  <a:srgbClr val="C00000"/>
                </a:solidFill>
              </a:rPr>
              <a:t>:</a:t>
            </a:r>
            <a:endParaRPr lang="ar-EG" sz="2400" u="sng">
              <a:solidFill>
                <a:srgbClr val="C00000"/>
              </a:solidFill>
            </a:endParaRPr>
          </a:p>
          <a:p>
            <a:pPr marL="0" indent="0" algn="r" rtl="1">
              <a:buNone/>
            </a:pPr>
            <a:endParaRPr lang="en-US" sz="1800" b="1">
              <a:solidFill>
                <a:srgbClr val="FF0000"/>
              </a:solidFill>
            </a:endParaRPr>
          </a:p>
          <a:p>
            <a:pPr marL="68580" indent="0" algn="just" rtl="1">
              <a:lnSpc>
                <a:spcPct val="160000"/>
              </a:lnSpc>
              <a:buNone/>
            </a:pPr>
            <a:r>
              <a:rPr lang="ar-EG" sz="2400" smtClean="0"/>
              <a:t> </a:t>
            </a:r>
            <a:r>
              <a:rPr lang="ar-SA" sz="2400" smtClean="0"/>
              <a:t>هي </a:t>
            </a:r>
            <a:r>
              <a:rPr lang="ar-SA" sz="2400"/>
              <a:t>طريقة محاسبية لحساب انبعاثات الغازات الدفيئة "</a:t>
            </a:r>
            <a:r>
              <a:rPr lang="en-US" sz="2400"/>
              <a:t>GHG - EMISSION </a:t>
            </a:r>
            <a:r>
              <a:rPr lang="ar-SA" sz="2400"/>
              <a:t>"  للمؤسسة وجردها وتتبعها و </a:t>
            </a:r>
            <a:r>
              <a:rPr lang="ar-EG" sz="2400"/>
              <a:t>الإبلاغ </a:t>
            </a:r>
            <a:r>
              <a:rPr lang="ar-EG" sz="2400" smtClean="0"/>
              <a:t>عنها </a:t>
            </a:r>
            <a:r>
              <a:rPr lang="ar-SA" sz="2400" smtClean="0"/>
              <a:t>وهو</a:t>
            </a:r>
            <a:r>
              <a:rPr lang="ar-EG" sz="2400" smtClean="0"/>
              <a:t> </a:t>
            </a:r>
            <a:r>
              <a:rPr lang="ar-SA" sz="2400" smtClean="0"/>
              <a:t>أحد أطرالعمل </a:t>
            </a:r>
            <a:r>
              <a:rPr lang="ar-SA" sz="2400"/>
              <a:t>المعيارية </a:t>
            </a:r>
            <a:r>
              <a:rPr lang="ar-SA" sz="2400" smtClean="0"/>
              <a:t>لحساب </a:t>
            </a:r>
            <a:r>
              <a:rPr lang="ar-EG" sz="2400" smtClean="0"/>
              <a:t>وقياس الكربون</a:t>
            </a:r>
            <a:r>
              <a:rPr lang="ar-SA" sz="2400" smtClean="0"/>
              <a:t> </a:t>
            </a:r>
            <a:r>
              <a:rPr lang="ar-SA" sz="2400"/>
              <a:t>ونجد أن وحدة  المحاسبة العالمية للكربون هي </a:t>
            </a:r>
            <a:r>
              <a:rPr lang="ar-EG" sz="2400" smtClean="0"/>
              <a:t> </a:t>
            </a:r>
            <a:r>
              <a:rPr lang="ar-SA" sz="2400" smtClean="0"/>
              <a:t>مكافئ </a:t>
            </a:r>
            <a:r>
              <a:rPr lang="ar-SA" sz="2400"/>
              <a:t>الكربون </a:t>
            </a:r>
            <a:r>
              <a:rPr lang="en-US" sz="2400"/>
              <a:t>CO2e </a:t>
            </a:r>
            <a:r>
              <a:rPr lang="ar-EG" sz="2400"/>
              <a:t>. </a:t>
            </a:r>
            <a:endParaRPr lang="en-US" sz="1400"/>
          </a:p>
          <a:p>
            <a:pPr>
              <a:lnSpc>
                <a:spcPct val="200000"/>
              </a:lnSpc>
            </a:pPr>
            <a:endParaRPr lang="en-US"/>
          </a:p>
        </p:txBody>
      </p:sp>
      <p:sp>
        <p:nvSpPr>
          <p:cNvPr id="4" name="Rectangle 3"/>
          <p:cNvSpPr/>
          <p:nvPr/>
        </p:nvSpPr>
        <p:spPr>
          <a:xfrm>
            <a:off x="0" y="304800"/>
            <a:ext cx="8996916" cy="2308324"/>
          </a:xfrm>
          <a:prstGeom prst="rect">
            <a:avLst/>
          </a:prstGeom>
        </p:spPr>
        <p:txBody>
          <a:bodyPr wrap="square">
            <a:spAutoFit/>
          </a:bodyPr>
          <a:lstStyle/>
          <a:p>
            <a:pPr algn="r" rtl="1"/>
            <a:r>
              <a:rPr lang="ar-EG" sz="2400" u="sng">
                <a:solidFill>
                  <a:srgbClr val="C00000"/>
                </a:solidFill>
              </a:rPr>
              <a:t>ال</a:t>
            </a:r>
            <a:r>
              <a:rPr lang="ar-SA" sz="2400" u="sng">
                <a:solidFill>
                  <a:srgbClr val="C00000"/>
                </a:solidFill>
              </a:rPr>
              <a:t>غازات الدفيئه :</a:t>
            </a:r>
            <a:endParaRPr lang="en-US" sz="2400" u="sng">
              <a:solidFill>
                <a:srgbClr val="C00000"/>
              </a:solidFill>
            </a:endParaRPr>
          </a:p>
          <a:p>
            <a:pPr marL="68580" lvl="0" indent="0" algn="just" rtl="1">
              <a:lnSpc>
                <a:spcPct val="200000"/>
              </a:lnSpc>
              <a:buNone/>
            </a:pPr>
            <a:r>
              <a:rPr lang="ar-SA" sz="2000"/>
              <a:t>ثاني</a:t>
            </a:r>
            <a:r>
              <a:rPr lang="ar-EG" sz="2000"/>
              <a:t> </a:t>
            </a:r>
            <a:r>
              <a:rPr lang="ar-SA" sz="2000"/>
              <a:t>أكسيد</a:t>
            </a:r>
            <a:r>
              <a:rPr lang="ar-EG" sz="2000"/>
              <a:t>الكربون</a:t>
            </a:r>
            <a:r>
              <a:rPr lang="ar-SA" sz="2000"/>
              <a:t> </a:t>
            </a:r>
            <a:r>
              <a:rPr lang="en-US" sz="2000"/>
              <a:t>CO2</a:t>
            </a:r>
            <a:r>
              <a:rPr lang="ar-EG" sz="2000"/>
              <a:t> -  </a:t>
            </a:r>
            <a:r>
              <a:rPr lang="ar-SA" sz="2000" smtClean="0"/>
              <a:t>الميثان</a:t>
            </a:r>
            <a:r>
              <a:rPr lang="ar-EG" sz="2000" smtClean="0"/>
              <a:t> </a:t>
            </a:r>
            <a:r>
              <a:rPr lang="en-US" sz="2000" smtClean="0"/>
              <a:t>CH4</a:t>
            </a:r>
            <a:r>
              <a:rPr lang="ar-EG" sz="2000" smtClean="0"/>
              <a:t> </a:t>
            </a:r>
            <a:r>
              <a:rPr lang="ar-EG" sz="2000"/>
              <a:t>- </a:t>
            </a:r>
            <a:r>
              <a:rPr lang="ar-SA" sz="2000"/>
              <a:t>أكسيدالنيتروز</a:t>
            </a:r>
            <a:r>
              <a:rPr lang="en-US" sz="2000"/>
              <a:t>N2O</a:t>
            </a:r>
            <a:r>
              <a:rPr lang="ar-EG" sz="2000"/>
              <a:t> - </a:t>
            </a:r>
            <a:r>
              <a:rPr lang="ar-SA" sz="2000"/>
              <a:t>مركبات الكربون الهيدروفلورية</a:t>
            </a:r>
            <a:r>
              <a:rPr lang="en-US" sz="2000"/>
              <a:t>(HFCs) </a:t>
            </a:r>
            <a:r>
              <a:rPr lang="ar-SA" sz="2000"/>
              <a:t> </a:t>
            </a:r>
            <a:r>
              <a:rPr lang="ar-EG" sz="2000"/>
              <a:t>- </a:t>
            </a:r>
            <a:r>
              <a:rPr lang="ar-SA" sz="2000"/>
              <a:t>المركبات الكربونية الفلورية المشبعة</a:t>
            </a:r>
            <a:r>
              <a:rPr lang="ar-EG" sz="2000"/>
              <a:t> </a:t>
            </a:r>
            <a:r>
              <a:rPr lang="en-US" sz="2000"/>
              <a:t>(PFCs)</a:t>
            </a:r>
            <a:r>
              <a:rPr lang="ar-EG" sz="2000"/>
              <a:t> </a:t>
            </a:r>
            <a:r>
              <a:rPr lang="ar-SA" sz="2000"/>
              <a:t> </a:t>
            </a:r>
            <a:r>
              <a:rPr lang="ar-EG" sz="2000"/>
              <a:t>– </a:t>
            </a:r>
            <a:r>
              <a:rPr lang="ar-SA" sz="2000"/>
              <a:t>سادس</a:t>
            </a:r>
            <a:r>
              <a:rPr lang="ar-EG" sz="2000"/>
              <a:t> </a:t>
            </a:r>
            <a:r>
              <a:rPr lang="ar-SA" sz="2000" smtClean="0"/>
              <a:t>فلوريدالكبريت</a:t>
            </a:r>
            <a:r>
              <a:rPr lang="ar-EG" sz="2000" smtClean="0"/>
              <a:t> (</a:t>
            </a:r>
            <a:r>
              <a:rPr lang="ar-SA" sz="2000" smtClean="0"/>
              <a:t> </a:t>
            </a:r>
            <a:r>
              <a:rPr lang="en-US" sz="2000"/>
              <a:t>SF6</a:t>
            </a:r>
            <a:r>
              <a:rPr lang="ar-EG" sz="2000"/>
              <a:t> </a:t>
            </a:r>
            <a:r>
              <a:rPr lang="ar-EG" sz="2000" smtClean="0"/>
              <a:t>)- </a:t>
            </a:r>
            <a:r>
              <a:rPr lang="ar-SA" sz="2000" smtClean="0"/>
              <a:t>ث</a:t>
            </a:r>
            <a:r>
              <a:rPr lang="ar-EG" sz="2000"/>
              <a:t>ا</a:t>
            </a:r>
            <a:r>
              <a:rPr lang="ar-SA" sz="2000"/>
              <a:t>لث </a:t>
            </a:r>
            <a:r>
              <a:rPr lang="ar-EG" sz="2000"/>
              <a:t> </a:t>
            </a:r>
            <a:r>
              <a:rPr lang="ar-SA" sz="2000" smtClean="0"/>
              <a:t>فلوريدالنيتروجين</a:t>
            </a:r>
            <a:r>
              <a:rPr lang="ar-EG" sz="2000" smtClean="0"/>
              <a:t>(</a:t>
            </a:r>
            <a:r>
              <a:rPr lang="en-US" sz="2000" smtClean="0"/>
              <a:t>NF3</a:t>
            </a:r>
            <a:r>
              <a:rPr lang="ar-EG" sz="2000" smtClean="0"/>
              <a:t>) .</a:t>
            </a:r>
            <a:endParaRPr lang="en-US" sz="2000"/>
          </a:p>
        </p:txBody>
      </p:sp>
    </p:spTree>
    <p:extLst>
      <p:ext uri="{BB962C8B-B14F-4D97-AF65-F5344CB8AC3E}">
        <p14:creationId xmlns:p14="http://schemas.microsoft.com/office/powerpoint/2010/main" val="6479558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155</Paragraphs>
  <Slides>49</Slides>
  <Notes>1</Notes>
  <TotalTime>3886</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49</vt:i4>
      </vt:variant>
    </vt:vector>
  </HeadingPairs>
  <TitlesOfParts>
    <vt:vector baseType="lpstr" size="58">
      <vt:lpstr>Arial</vt:lpstr>
      <vt:lpstr>Calibri</vt:lpstr>
      <vt:lpstr>Aldhabi</vt:lpstr>
      <vt:lpstr>Akhbar MT</vt:lpstr>
      <vt:lpstr>Andalus</vt:lpstr>
      <vt:lpstr>Arabic Typesetting</vt:lpstr>
      <vt:lpstr>Agency FB</vt:lpstr>
      <vt:lpstr>Algerian</vt:lpstr>
      <vt:lpstr>Office Theme</vt:lpstr>
      <vt:lpstr/>
      <vt:lpstr>PowerPoint Presentation</vt:lpstr>
      <vt:lpstr>اهداف التنميه المستدامه  طبقا لمنظمه الأمم المتحده  2015 :</vt:lpstr>
      <vt:lpstr>الهدف 13اتخاذ إجراءات عاجلة لمكافحة تغير المناخ وآثاره من خلال تنظيم الانبعاثات وتعزيز التطورات في مجال الطاقة المتجددة</vt:lpstr>
      <vt:lpstr>THE  DOMINO  EFFECT </vt:lpstr>
      <vt:lpstr>الجهود العالميه للتقليل من تاثير التغيرات المناخيه .</vt:lpstr>
      <vt:lpstr>الجهود المصريه للتقليل من تاثير التغيرات المناخيه.</vt:lpstr>
      <vt:lpstr>Abbreviations :</vt:lpstr>
      <vt:lpstr>  </vt:lpstr>
      <vt:lpstr>  </vt:lpstr>
      <vt:lpstr> </vt:lpstr>
      <vt:lpstr>  </vt:lpstr>
      <vt:lpstr>GHG GREENHOUSE GAS PROTOCOL </vt:lpstr>
      <vt:lpstr>PowerPoint Presentation</vt:lpstr>
      <vt:lpstr>  </vt:lpstr>
      <vt:lpstr>PowerPoint Presentation</vt:lpstr>
      <vt:lpstr>  </vt:lpstr>
      <vt:lpstr>PowerPoint Presentation</vt:lpstr>
      <vt:lpstr>  </vt:lpstr>
      <vt:lpstr>SCOPE 2:</vt:lpstr>
      <vt:lpstr>PowerPoint Presentation</vt:lpstr>
      <vt:lpstr>  </vt:lpstr>
      <vt:lpstr>  </vt:lpstr>
      <vt:lpstr>PowerPoint Presentation</vt:lpstr>
      <vt:lpstr>Inventory . جرد الغازات الدفيئه في كل مراحل التصنيع او الاداره</vt:lpstr>
      <vt:lpstr>  </vt:lpstr>
      <vt:lpstr>   </vt:lpstr>
      <vt:lpstr>vs</vt:lpstr>
      <vt:lpstr>Final report </vt:lpstr>
      <vt:lpstr>Global warming potential :</vt:lpstr>
      <vt:lpstr>.( Scop1)النطاق الأول  أولا : حسابات </vt:lpstr>
      <vt:lpstr>معادله 1 : يوصى بها عندما يكون استهلاك الوقود معروفا بوحدات الكتله او الحجم.</vt:lpstr>
      <vt:lpstr>معادله 2 : يوصى باستخدام هذه المعادله عندما يتم توفير المحتوى الحرارى الفعلى للوقود بواسطه مزود الوقود او عندما يكون معروفا بطريقه أخرى .</vt:lpstr>
      <vt:lpstr>معادلة 3 : يوصى باستخدام المعادلة 3عندما يكون محتوى الكربون الفعلي للوقود معروفًا ً وعادة مايتم التعبيرعن محتوى الكربون كنسبة مئوية بالكتلة الامرالذي يتطلب بيانات استخدام الوقود بوحدات الكتلة ويفضل استخدام هذه المعادلة في حسابات ثاني أكسيدالكربون . </vt:lpstr>
      <vt:lpstr>النطاق الثانى (Scop2).</vt:lpstr>
      <vt:lpstr>Scope3:The difference between upstream and down stream emissions sources .</vt:lpstr>
      <vt:lpstr>Category from 1 to 5:</vt:lpstr>
      <vt:lpstr>Category from 5-10 :</vt:lpstr>
      <vt:lpstr>Category from 10-15 :</vt:lpstr>
      <vt:lpstr>  </vt:lpstr>
      <vt:lpstr>4- Upstream Transportation and Distribution .</vt:lpstr>
      <vt:lpstr>5 - Waste Generated in Operations.</vt:lpstr>
      <vt:lpstr>6-Business Travel .</vt:lpstr>
      <vt:lpstr>8-Upstream Leased Assets.</vt:lpstr>
      <vt:lpstr>10- Processing of Sold Products .</vt:lpstr>
      <vt:lpstr>11-Use of Sold Products .</vt:lpstr>
      <vt:lpstr>13-Downstream Leased Assets.</vt:lpstr>
      <vt:lpstr>15-Investments.</vt:lpstr>
      <vt:lpstr>  </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HP</dc:creator>
  <cp:lastModifiedBy>GAMA</cp:lastModifiedBy>
  <cp:revision>677</cp:revision>
  <dcterms:created xsi:type="dcterms:W3CDTF">2006-08-16T00:00:00Z</dcterms:created>
  <dcterms:modified xsi:type="dcterms:W3CDTF">2024-10-31T06:38:41Z</dcterms:modified>
</cp:coreProperties>
</file>